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5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28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323" r:id="rId11"/>
    <p:sldId id="324" r:id="rId12"/>
    <p:sldId id="325" r:id="rId13"/>
    <p:sldId id="326" r:id="rId14"/>
    <p:sldId id="322" r:id="rId15"/>
    <p:sldId id="297" r:id="rId16"/>
    <p:sldId id="299" r:id="rId17"/>
    <p:sldId id="300" r:id="rId18"/>
    <p:sldId id="327" r:id="rId19"/>
    <p:sldId id="301" r:id="rId20"/>
    <p:sldId id="331" r:id="rId21"/>
    <p:sldId id="332" r:id="rId22"/>
    <p:sldId id="333" r:id="rId23"/>
    <p:sldId id="302" r:id="rId24"/>
    <p:sldId id="303" r:id="rId25"/>
    <p:sldId id="328" r:id="rId26"/>
    <p:sldId id="329" r:id="rId27"/>
    <p:sldId id="330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3CF76-F440-4A75-82E5-9A7D1729F2BA}" type="datetimeFigureOut">
              <a:rPr lang="en-IN" smtClean="0"/>
              <a:t>02-02-2022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2002E-4749-4CCD-B936-5F7092234A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69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397547-2EBA-459D-A33B-A5283B83839F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63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72C62D-28AA-45A5-9336-59778CD46042}" type="slidenum">
              <a:rPr lang="en-US"/>
              <a:pPr/>
              <a:t>15</a:t>
            </a:fld>
            <a:endParaRPr lang="en-US"/>
          </a:p>
        </p:txBody>
      </p:sp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0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7B1A84-DACF-4C23-9F45-53B9D25666FC}" type="slidenum">
              <a:rPr lang="en-US"/>
              <a:pPr/>
              <a:t>16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9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5C69F-6173-456C-969D-06062327F439}" type="slidenum">
              <a:rPr lang="en-US"/>
              <a:pPr/>
              <a:t>17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25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149168-C830-4170-8599-1BBC1CCBD52B}" type="slidenum">
              <a:rPr lang="en-US"/>
              <a:pPr/>
              <a:t>19</a:t>
            </a:fld>
            <a:endParaRPr 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72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A7E49-B0C3-42AB-AED4-56AD91F1099F}" type="slidenum">
              <a:rPr lang="en-US"/>
              <a:pPr/>
              <a:t>23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7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8B0013-3327-4153-9946-43B19C60F5CD}" type="slidenum">
              <a:rPr lang="en-US"/>
              <a:pPr/>
              <a:t>24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4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ABA8A-29CB-4085-8105-8EB35AE0B984}" type="slidenum">
              <a:rPr lang="en-US"/>
              <a:pPr/>
              <a:t>28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9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784D0-F81C-4A25-A0CB-1D3AC9C7C18D}" type="slidenum">
              <a:rPr lang="en-US"/>
              <a:pPr/>
              <a:t>29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5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1D52E3-2643-4A72-B430-8BA1DAA4FB42}" type="slidenum">
              <a:rPr lang="en-US"/>
              <a:pPr/>
              <a:t>30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4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CEC428-8974-4F0E-97B4-1526F7DC40CC}" type="slidenum">
              <a:rPr lang="en-US"/>
              <a:pPr/>
              <a:t>31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8976EE-50D6-406B-95BD-1D776996E154}" type="slidenum">
              <a:rPr lang="en-US"/>
              <a:pPr/>
              <a:t>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76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1A6E44-1A54-4753-93BD-14926736CA42}" type="slidenum">
              <a:rPr lang="en-US"/>
              <a:pPr/>
              <a:t>32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99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10112-6A00-462D-A550-4288051EE3E3}" type="slidenum">
              <a:rPr lang="en-US"/>
              <a:pPr/>
              <a:t>33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3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27BE5D-2DBB-4B82-B5C2-34B878531538}" type="slidenum">
              <a:rPr lang="en-US"/>
              <a:pPr/>
              <a:t>34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82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F8B3D-BC7C-4C8F-83D9-49C7B1D9D56B}" type="slidenum">
              <a:rPr lang="en-US"/>
              <a:pPr/>
              <a:t>35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30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A8B5D-5C14-4185-B8C4-3D3DAD058822}" type="slidenum">
              <a:rPr lang="en-US"/>
              <a:pPr/>
              <a:t>36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23B8EE-53CD-4CFE-9FE6-0EC3C363BDE1}" type="slidenum">
              <a:rPr lang="en-US"/>
              <a:pPr/>
              <a:t>37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79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2B081D-3B81-4F80-8DD9-F74440DFA7C1}" type="slidenum">
              <a:rPr lang="en-US"/>
              <a:pPr/>
              <a:t>38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8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4587F-E4B8-444B-95DD-57734D248FD8}" type="slidenum">
              <a:rPr lang="en-US"/>
              <a:pPr/>
              <a:t>39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77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C998AE-8242-40A5-AFE3-519FFD7DA33A}" type="slidenum">
              <a:rPr lang="en-US"/>
              <a:pPr/>
              <a:t>40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BC0884-A373-4C1F-9087-44C0B4EBB8F5}" type="slidenum">
              <a:rPr lang="en-US"/>
              <a:pPr/>
              <a:t>41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2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77508E-89E5-442F-BC68-1A52D9F70AB5}" type="slidenum">
              <a:rPr lang="en-US"/>
              <a:pPr/>
              <a:t>3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D1072-B2A1-46C5-BB1B-63ABA117063E}" type="slidenum">
              <a:rPr lang="en-US"/>
              <a:pPr/>
              <a:t>42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6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918614-7742-4F61-9D77-9625D5888BAA}" type="slidenum">
              <a:rPr lang="en-US"/>
              <a:pPr/>
              <a:t>43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43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10E2F7-4FC4-476F-B1CA-7E81CBFBEFAC}" type="slidenum">
              <a:rPr lang="en-US"/>
              <a:pPr/>
              <a:t>44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9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7811B5-3070-404E-8484-A0DB8D9DB868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1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50FAA4-4525-4013-873E-935DF355D4D9}" type="slidenum">
              <a:rPr lang="en-US"/>
              <a:pPr/>
              <a:t>5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76B483-0C00-45D1-AD3B-36A2CB252CB1}" type="slidenum">
              <a:rPr lang="en-US"/>
              <a:pPr/>
              <a:t>6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1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AD33D4-D18B-4408-BA97-335307522DFD}" type="slidenum">
              <a:rPr lang="en-US"/>
              <a:pPr/>
              <a:t>7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1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20518-3730-4E2C-AFAF-E561C2583953}" type="slidenum">
              <a:rPr lang="en-US"/>
              <a:pPr/>
              <a:t>8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44618A-7F1F-4131-990A-B09FD2F711EF}" type="slidenum">
              <a:rPr lang="en-US"/>
              <a:pPr/>
              <a:t>9</a:t>
            </a:fld>
            <a:endParaRPr lang="en-US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4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7BEF0D-4239-4B3E-ACBD-680BB8F569D1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79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A624B7-5A80-4FEA-B045-34520652C0E1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3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831EA6-DAC1-4A0D-939D-4C7433FF3E40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44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F92A6F-6267-42C4-BAAF-7E22FE62BFE5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133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DF2409-5D95-445B-980E-C4A83112B8C7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70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3C0304-0D27-496D-BE22-8732DF9F73B0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35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951DD4-C521-48A6-95E3-A2F5C0E02340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414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FF4EE9-35A0-4A1B-BE4A-41C73CCA22E9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31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303ECF-6972-431B-B6CB-33A89BF45898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490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BBBEF-4CD2-4C1A-B48F-9B4F25FEF3D8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68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B0F52F-BA8F-445E-A29D-43AA76209391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8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EF358-D635-4961-A4CC-EF184FC49405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71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AC77C9-1135-4780-AF19-EEBA1547F84E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54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DBF84-31D3-420A-9186-DD6D15489080}" type="slidenum"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1A807-3535-4BD9-8A3C-EB5A952887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3900"/>
            <a:ext cx="957263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09600"/>
            <a:ext cx="7772400" cy="1470025"/>
          </a:xfrm>
          <a:noFill/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Welding, </a:t>
            </a:r>
            <a:r>
              <a:rPr lang="en-US" b="1">
                <a:solidFill>
                  <a:srgbClr val="FF0066"/>
                </a:solidFill>
              </a:rPr>
              <a:t>Soldering</a:t>
            </a:r>
            <a:r>
              <a:rPr lang="en-US" b="1">
                <a:solidFill>
                  <a:schemeClr val="accent2"/>
                </a:solidFill>
              </a:rPr>
              <a:t> &amp; </a:t>
            </a:r>
            <a:r>
              <a:rPr lang="en-US" b="1">
                <a:solidFill>
                  <a:srgbClr val="CC6600"/>
                </a:solidFill>
              </a:rPr>
              <a:t>Brazing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436" y="2079625"/>
            <a:ext cx="3848100" cy="365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0700" y="2393950"/>
            <a:ext cx="4724400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59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920D-AB1F-4907-B708-2CE6C4FF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How does an electric arc welding machine work? - Hong Ky Welding Machine">
            <a:extLst>
              <a:ext uri="{FF2B5EF4-FFF2-40B4-BE49-F238E27FC236}">
                <a16:creationId xmlns:a16="http://schemas.microsoft.com/office/drawing/2014/main" id="{420DB755-84A9-4F6A-8707-65DC8C86A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269" y="1054790"/>
            <a:ext cx="6923517" cy="38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920D-AB1F-4907-B708-2CE6C4FF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074" name="Picture 2" descr="Electric Arc Welding : Basic Principle, Construction,Working &amp;amp; Applications">
            <a:extLst>
              <a:ext uri="{FF2B5EF4-FFF2-40B4-BE49-F238E27FC236}">
                <a16:creationId xmlns:a16="http://schemas.microsoft.com/office/drawing/2014/main" id="{C769B9F7-E3A8-4D0C-9EC2-4A749528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7" y="807968"/>
            <a:ext cx="7981625" cy="44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896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920D-AB1F-4907-B708-2CE6C4FF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100" name="Picture 4" descr="How Welding Works | Welding projects, Welding table, Welding">
            <a:extLst>
              <a:ext uri="{FF2B5EF4-FFF2-40B4-BE49-F238E27FC236}">
                <a16:creationId xmlns:a16="http://schemas.microsoft.com/office/drawing/2014/main" id="{E2DE72B8-57EA-4825-BAD9-E58A3FEA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856" y="136525"/>
            <a:ext cx="6702287" cy="60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2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6920D-AB1F-4907-B708-2CE6C4FF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122" name="Picture 2" descr="How does flux core welding work? - Quora">
            <a:extLst>
              <a:ext uri="{FF2B5EF4-FFF2-40B4-BE49-F238E27FC236}">
                <a16:creationId xmlns:a16="http://schemas.microsoft.com/office/drawing/2014/main" id="{CDF117DF-1499-4136-846F-BD8357455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6" y="469624"/>
            <a:ext cx="8313528" cy="540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9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10BA3-505B-4B97-9AB0-8ECDE1B1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How Arc Welding Works - YouTube">
            <a:extLst>
              <a:ext uri="{FF2B5EF4-FFF2-40B4-BE49-F238E27FC236}">
                <a16:creationId xmlns:a16="http://schemas.microsoft.com/office/drawing/2014/main" id="{BE2539BA-17EC-4535-9BE4-118295955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70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228600" y="1279525"/>
            <a:ext cx="21336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>
                <a:solidFill>
                  <a:srgbClr val="0000FF"/>
                </a:solidFill>
              </a:rPr>
              <a:t>Principle: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609600" y="531813"/>
            <a:ext cx="2590800" cy="763587"/>
            <a:chOff x="384" y="335"/>
            <a:chExt cx="1632" cy="481"/>
          </a:xfrm>
        </p:grpSpPr>
        <p:grpSp>
          <p:nvGrpSpPr>
            <p:cNvPr id="3" name="Group 23"/>
            <p:cNvGrpSpPr>
              <a:grpSpLocks/>
            </p:cNvGrpSpPr>
            <p:nvPr/>
          </p:nvGrpSpPr>
          <p:grpSpPr bwMode="auto">
            <a:xfrm>
              <a:off x="720" y="335"/>
              <a:ext cx="960" cy="240"/>
              <a:chOff x="1440" y="1440"/>
              <a:chExt cx="960" cy="240"/>
            </a:xfrm>
          </p:grpSpPr>
          <p:grpSp>
            <p:nvGrpSpPr>
              <p:cNvPr id="4" name="Group 16"/>
              <p:cNvGrpSpPr>
                <a:grpSpLocks/>
              </p:cNvGrpSpPr>
              <p:nvPr/>
            </p:nvGrpSpPr>
            <p:grpSpPr bwMode="auto">
              <a:xfrm>
                <a:off x="1440" y="1440"/>
                <a:ext cx="432" cy="240"/>
                <a:chOff x="1440" y="1440"/>
                <a:chExt cx="432" cy="240"/>
              </a:xfrm>
            </p:grpSpPr>
            <p:sp>
              <p:nvSpPr>
                <p:cNvPr id="214027" name="Line 11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28" name="Line 12"/>
                <p:cNvSpPr>
                  <a:spLocks noChangeShapeType="1"/>
                </p:cNvSpPr>
                <p:nvPr/>
              </p:nvSpPr>
              <p:spPr bwMode="auto">
                <a:xfrm>
                  <a:off x="1440" y="1680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29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872" y="153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0" name="Line 14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1" name="Line 15"/>
                <p:cNvSpPr>
                  <a:spLocks noChangeShapeType="1"/>
                </p:cNvSpPr>
                <p:nvPr/>
              </p:nvSpPr>
              <p:spPr bwMode="auto">
                <a:xfrm>
                  <a:off x="1776" y="1440"/>
                  <a:ext cx="96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1968" y="1440"/>
                <a:ext cx="432" cy="240"/>
                <a:chOff x="1440" y="1440"/>
                <a:chExt cx="432" cy="240"/>
              </a:xfrm>
            </p:grpSpPr>
            <p:sp>
              <p:nvSpPr>
                <p:cNvPr id="214034" name="Line 18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5" name="Line 19"/>
                <p:cNvSpPr>
                  <a:spLocks noChangeShapeType="1"/>
                </p:cNvSpPr>
                <p:nvPr/>
              </p:nvSpPr>
              <p:spPr bwMode="auto">
                <a:xfrm>
                  <a:off x="1440" y="1680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872" y="153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7" name="Line 21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38" name="Line 22"/>
                <p:cNvSpPr>
                  <a:spLocks noChangeShapeType="1"/>
                </p:cNvSpPr>
                <p:nvPr/>
              </p:nvSpPr>
              <p:spPr bwMode="auto">
                <a:xfrm>
                  <a:off x="1776" y="1440"/>
                  <a:ext cx="96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14072" name="Text Box 56"/>
            <p:cNvSpPr txBox="1">
              <a:spLocks noChangeArrowheads="1"/>
            </p:cNvSpPr>
            <p:nvPr/>
          </p:nvSpPr>
          <p:spPr bwMode="auto">
            <a:xfrm>
              <a:off x="384" y="585"/>
              <a:ext cx="163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>
                  <a:solidFill>
                    <a:srgbClr val="CC6600"/>
                  </a:solidFill>
                </a:rPr>
                <a:t>Plates before welding</a:t>
              </a:r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3568700" y="104775"/>
            <a:ext cx="2146300" cy="1189038"/>
            <a:chOff x="3160" y="19"/>
            <a:chExt cx="1352" cy="749"/>
          </a:xfrm>
        </p:grpSpPr>
        <p:grpSp>
          <p:nvGrpSpPr>
            <p:cNvPr id="7" name="Group 55"/>
            <p:cNvGrpSpPr>
              <a:grpSpLocks/>
            </p:cNvGrpSpPr>
            <p:nvPr/>
          </p:nvGrpSpPr>
          <p:grpSpPr bwMode="auto">
            <a:xfrm>
              <a:off x="3160" y="199"/>
              <a:ext cx="968" cy="337"/>
              <a:chOff x="2784" y="1440"/>
              <a:chExt cx="968" cy="337"/>
            </a:xfrm>
          </p:grpSpPr>
          <p:grpSp>
            <p:nvGrpSpPr>
              <p:cNvPr id="8" name="Group 38"/>
              <p:cNvGrpSpPr>
                <a:grpSpLocks/>
              </p:cNvGrpSpPr>
              <p:nvPr/>
            </p:nvGrpSpPr>
            <p:grpSpPr bwMode="auto">
              <a:xfrm>
                <a:off x="3056" y="1440"/>
                <a:ext cx="415" cy="304"/>
                <a:chOff x="1711" y="1344"/>
                <a:chExt cx="415" cy="304"/>
              </a:xfrm>
            </p:grpSpPr>
            <p:sp>
              <p:nvSpPr>
                <p:cNvPr id="214042" name="Freeform 26"/>
                <p:cNvSpPr>
                  <a:spLocks/>
                </p:cNvSpPr>
                <p:nvPr/>
              </p:nvSpPr>
              <p:spPr bwMode="auto">
                <a:xfrm>
                  <a:off x="1824" y="1456"/>
                  <a:ext cx="184" cy="35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99" y="1"/>
                    </a:cxn>
                    <a:cxn ang="0">
                      <a:pos x="184" y="35"/>
                    </a:cxn>
                  </a:cxnLst>
                  <a:rect l="0" t="0" r="r" b="b"/>
                  <a:pathLst>
                    <a:path w="184" h="35">
                      <a:moveTo>
                        <a:pt x="0" y="32"/>
                      </a:moveTo>
                      <a:cubicBezTo>
                        <a:pt x="16" y="27"/>
                        <a:pt x="68" y="0"/>
                        <a:pt x="99" y="1"/>
                      </a:cubicBezTo>
                      <a:cubicBezTo>
                        <a:pt x="130" y="2"/>
                        <a:pt x="166" y="28"/>
                        <a:pt x="184" y="35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3" name="Freeform 27"/>
                <p:cNvSpPr>
                  <a:spLocks/>
                </p:cNvSpPr>
                <p:nvPr/>
              </p:nvSpPr>
              <p:spPr bwMode="auto">
                <a:xfrm>
                  <a:off x="1824" y="1488"/>
                  <a:ext cx="184" cy="35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99" y="1"/>
                    </a:cxn>
                    <a:cxn ang="0">
                      <a:pos x="184" y="35"/>
                    </a:cxn>
                  </a:cxnLst>
                  <a:rect l="0" t="0" r="r" b="b"/>
                  <a:pathLst>
                    <a:path w="184" h="35">
                      <a:moveTo>
                        <a:pt x="0" y="32"/>
                      </a:moveTo>
                      <a:cubicBezTo>
                        <a:pt x="16" y="27"/>
                        <a:pt x="68" y="0"/>
                        <a:pt x="99" y="1"/>
                      </a:cubicBezTo>
                      <a:cubicBezTo>
                        <a:pt x="130" y="2"/>
                        <a:pt x="166" y="28"/>
                        <a:pt x="184" y="35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4" name="Freeform 28"/>
                <p:cNvSpPr>
                  <a:spLocks/>
                </p:cNvSpPr>
                <p:nvPr/>
              </p:nvSpPr>
              <p:spPr bwMode="auto">
                <a:xfrm>
                  <a:off x="1796" y="1425"/>
                  <a:ext cx="237" cy="49"/>
                </a:xfrm>
                <a:custGeom>
                  <a:avLst/>
                  <a:gdLst/>
                  <a:ahLst/>
                  <a:cxnLst>
                    <a:cxn ang="0">
                      <a:pos x="0" y="49"/>
                    </a:cxn>
                    <a:cxn ang="0">
                      <a:pos x="127" y="0"/>
                    </a:cxn>
                    <a:cxn ang="0">
                      <a:pos x="237" y="49"/>
                    </a:cxn>
                  </a:cxnLst>
                  <a:rect l="0" t="0" r="r" b="b"/>
                  <a:pathLst>
                    <a:path w="237" h="49">
                      <a:moveTo>
                        <a:pt x="0" y="49"/>
                      </a:moveTo>
                      <a:cubicBezTo>
                        <a:pt x="20" y="41"/>
                        <a:pt x="88" y="0"/>
                        <a:pt x="127" y="0"/>
                      </a:cubicBezTo>
                      <a:cubicBezTo>
                        <a:pt x="166" y="0"/>
                        <a:pt x="214" y="39"/>
                        <a:pt x="237" y="49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5" name="Freeform 29"/>
                <p:cNvSpPr>
                  <a:spLocks/>
                </p:cNvSpPr>
                <p:nvPr/>
              </p:nvSpPr>
              <p:spPr bwMode="auto">
                <a:xfrm>
                  <a:off x="1787" y="1397"/>
                  <a:ext cx="288" cy="68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40" y="3"/>
                    </a:cxn>
                    <a:cxn ang="0">
                      <a:pos x="288" y="68"/>
                    </a:cxn>
                  </a:cxnLst>
                  <a:rect l="0" t="0" r="r" b="b"/>
                  <a:pathLst>
                    <a:path w="288" h="68">
                      <a:moveTo>
                        <a:pt x="0" y="51"/>
                      </a:moveTo>
                      <a:cubicBezTo>
                        <a:pt x="23" y="42"/>
                        <a:pt x="92" y="0"/>
                        <a:pt x="140" y="3"/>
                      </a:cubicBezTo>
                      <a:cubicBezTo>
                        <a:pt x="188" y="6"/>
                        <a:pt x="257" y="55"/>
                        <a:pt x="288" y="68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6" name="Freeform 30"/>
                <p:cNvSpPr>
                  <a:spLocks/>
                </p:cNvSpPr>
                <p:nvPr/>
              </p:nvSpPr>
              <p:spPr bwMode="auto">
                <a:xfrm>
                  <a:off x="1762" y="1370"/>
                  <a:ext cx="310" cy="66"/>
                </a:xfrm>
                <a:custGeom>
                  <a:avLst/>
                  <a:gdLst/>
                  <a:ahLst/>
                  <a:cxnLst>
                    <a:cxn ang="0">
                      <a:pos x="0" y="62"/>
                    </a:cxn>
                    <a:cxn ang="0">
                      <a:pos x="162" y="1"/>
                    </a:cxn>
                    <a:cxn ang="0">
                      <a:pos x="310" y="66"/>
                    </a:cxn>
                  </a:cxnLst>
                  <a:rect l="0" t="0" r="r" b="b"/>
                  <a:pathLst>
                    <a:path w="310" h="66">
                      <a:moveTo>
                        <a:pt x="0" y="62"/>
                      </a:moveTo>
                      <a:cubicBezTo>
                        <a:pt x="27" y="53"/>
                        <a:pt x="110" y="0"/>
                        <a:pt x="162" y="1"/>
                      </a:cubicBezTo>
                      <a:cubicBezTo>
                        <a:pt x="214" y="2"/>
                        <a:pt x="279" y="53"/>
                        <a:pt x="310" y="66"/>
                      </a:cubicBezTo>
                    </a:path>
                  </a:pathLst>
                </a:custGeom>
                <a:noFill/>
                <a:ln w="28575" cap="flat" cmpd="sng">
                  <a:solidFill>
                    <a:srgbClr val="D60093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7" name="Freeform 31"/>
                <p:cNvSpPr>
                  <a:spLocks/>
                </p:cNvSpPr>
                <p:nvPr/>
              </p:nvSpPr>
              <p:spPr bwMode="auto">
                <a:xfrm>
                  <a:off x="1711" y="1344"/>
                  <a:ext cx="415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219" y="1"/>
                    </a:cxn>
                    <a:cxn ang="0">
                      <a:pos x="415" y="88"/>
                    </a:cxn>
                  </a:cxnLst>
                  <a:rect l="0" t="0" r="r" b="b"/>
                  <a:pathLst>
                    <a:path w="415" h="96">
                      <a:moveTo>
                        <a:pt x="0" y="96"/>
                      </a:moveTo>
                      <a:cubicBezTo>
                        <a:pt x="36" y="82"/>
                        <a:pt x="150" y="2"/>
                        <a:pt x="219" y="1"/>
                      </a:cubicBezTo>
                      <a:cubicBezTo>
                        <a:pt x="288" y="0"/>
                        <a:pt x="374" y="70"/>
                        <a:pt x="415" y="88"/>
                      </a:cubicBezTo>
                    </a:path>
                  </a:pathLst>
                </a:custGeom>
                <a:noFill/>
                <a:ln w="571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49" name="Line 33"/>
                <p:cNvSpPr>
                  <a:spLocks noChangeShapeType="1"/>
                </p:cNvSpPr>
                <p:nvPr/>
              </p:nvSpPr>
              <p:spPr bwMode="auto">
                <a:xfrm>
                  <a:off x="1865" y="1648"/>
                  <a:ext cx="115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50" name="Line 34"/>
                <p:cNvSpPr>
                  <a:spLocks noChangeShapeType="1"/>
                </p:cNvSpPr>
                <p:nvPr/>
              </p:nvSpPr>
              <p:spPr bwMode="auto">
                <a:xfrm>
                  <a:off x="1872" y="1616"/>
                  <a:ext cx="115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51" name="Line 35"/>
                <p:cNvSpPr>
                  <a:spLocks noChangeShapeType="1"/>
                </p:cNvSpPr>
                <p:nvPr/>
              </p:nvSpPr>
              <p:spPr bwMode="auto">
                <a:xfrm>
                  <a:off x="1872" y="1584"/>
                  <a:ext cx="115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52" name="Line 36"/>
                <p:cNvSpPr>
                  <a:spLocks noChangeShapeType="1"/>
                </p:cNvSpPr>
                <p:nvPr/>
              </p:nvSpPr>
              <p:spPr bwMode="auto">
                <a:xfrm>
                  <a:off x="1872" y="1552"/>
                  <a:ext cx="115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53" name="Line 37"/>
                <p:cNvSpPr>
                  <a:spLocks noChangeShapeType="1"/>
                </p:cNvSpPr>
                <p:nvPr/>
              </p:nvSpPr>
              <p:spPr bwMode="auto">
                <a:xfrm>
                  <a:off x="1864" y="1520"/>
                  <a:ext cx="115" cy="0"/>
                </a:xfrm>
                <a:prstGeom prst="line">
                  <a:avLst/>
                </a:prstGeom>
                <a:noFill/>
                <a:ln w="28575">
                  <a:solidFill>
                    <a:srgbClr val="D60093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41"/>
              <p:cNvGrpSpPr>
                <a:grpSpLocks/>
              </p:cNvGrpSpPr>
              <p:nvPr/>
            </p:nvGrpSpPr>
            <p:grpSpPr bwMode="auto">
              <a:xfrm>
                <a:off x="2784" y="1536"/>
                <a:ext cx="432" cy="240"/>
                <a:chOff x="1440" y="1440"/>
                <a:chExt cx="432" cy="240"/>
              </a:xfrm>
            </p:grpSpPr>
            <p:sp>
              <p:nvSpPr>
                <p:cNvPr id="214058" name="Line 42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59" name="Line 43"/>
                <p:cNvSpPr>
                  <a:spLocks noChangeShapeType="1"/>
                </p:cNvSpPr>
                <p:nvPr/>
              </p:nvSpPr>
              <p:spPr bwMode="auto">
                <a:xfrm>
                  <a:off x="1440" y="1680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0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1872" y="153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1" name="Line 45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2" name="Line 46"/>
                <p:cNvSpPr>
                  <a:spLocks noChangeShapeType="1"/>
                </p:cNvSpPr>
                <p:nvPr/>
              </p:nvSpPr>
              <p:spPr bwMode="auto">
                <a:xfrm>
                  <a:off x="1776" y="1440"/>
                  <a:ext cx="96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47"/>
              <p:cNvGrpSpPr>
                <a:grpSpLocks/>
              </p:cNvGrpSpPr>
              <p:nvPr/>
            </p:nvGrpSpPr>
            <p:grpSpPr bwMode="auto">
              <a:xfrm flipH="1">
                <a:off x="3320" y="1536"/>
                <a:ext cx="432" cy="240"/>
                <a:chOff x="1440" y="1440"/>
                <a:chExt cx="432" cy="240"/>
              </a:xfrm>
            </p:grpSpPr>
            <p:sp>
              <p:nvSpPr>
                <p:cNvPr id="214064" name="Line 48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5" name="Line 49"/>
                <p:cNvSpPr>
                  <a:spLocks noChangeShapeType="1"/>
                </p:cNvSpPr>
                <p:nvPr/>
              </p:nvSpPr>
              <p:spPr bwMode="auto">
                <a:xfrm>
                  <a:off x="1440" y="1680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6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1872" y="1536"/>
                  <a:ext cx="0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7" name="Line 51"/>
                <p:cNvSpPr>
                  <a:spLocks noChangeShapeType="1"/>
                </p:cNvSpPr>
                <p:nvPr/>
              </p:nvSpPr>
              <p:spPr bwMode="auto">
                <a:xfrm>
                  <a:off x="1440" y="1440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4068" name="Line 52"/>
                <p:cNvSpPr>
                  <a:spLocks noChangeShapeType="1"/>
                </p:cNvSpPr>
                <p:nvPr/>
              </p:nvSpPr>
              <p:spPr bwMode="auto">
                <a:xfrm>
                  <a:off x="1776" y="1440"/>
                  <a:ext cx="96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214069" name="Freeform 53"/>
              <p:cNvSpPr>
                <a:spLocks/>
              </p:cNvSpPr>
              <p:nvPr/>
            </p:nvSpPr>
            <p:spPr bwMode="auto">
              <a:xfrm>
                <a:off x="3216" y="1776"/>
                <a:ext cx="144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0"/>
                  </a:cxn>
                </a:cxnLst>
                <a:rect l="0" t="0" r="r" b="b"/>
                <a:pathLst>
                  <a:path w="144" h="1">
                    <a:moveTo>
                      <a:pt x="0" y="0"/>
                    </a:moveTo>
                    <a:cubicBezTo>
                      <a:pt x="60" y="0"/>
                      <a:pt x="120" y="0"/>
                      <a:pt x="144" y="0"/>
                    </a:cubicBez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14073" name="Text Box 57"/>
            <p:cNvSpPr txBox="1">
              <a:spLocks noChangeArrowheads="1"/>
            </p:cNvSpPr>
            <p:nvPr/>
          </p:nvSpPr>
          <p:spPr bwMode="auto">
            <a:xfrm>
              <a:off x="3168" y="537"/>
              <a:ext cx="10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800">
                  <a:solidFill>
                    <a:srgbClr val="CC6600"/>
                  </a:solidFill>
                </a:rPr>
                <a:t>Welded joint</a:t>
              </a:r>
            </a:p>
          </p:txBody>
        </p:sp>
        <p:sp>
          <p:nvSpPr>
            <p:cNvPr id="214074" name="Line 58"/>
            <p:cNvSpPr>
              <a:spLocks noChangeShapeType="1"/>
            </p:cNvSpPr>
            <p:nvPr/>
          </p:nvSpPr>
          <p:spPr bwMode="auto">
            <a:xfrm flipH="1">
              <a:off x="3792" y="104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4076" name="Text Box 60"/>
            <p:cNvSpPr txBox="1">
              <a:spLocks noChangeArrowheads="1"/>
            </p:cNvSpPr>
            <p:nvPr/>
          </p:nvSpPr>
          <p:spPr bwMode="auto">
            <a:xfrm>
              <a:off x="4080" y="19"/>
              <a:ext cx="432" cy="2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700"/>
                <a:t>Slag</a:t>
              </a:r>
            </a:p>
          </p:txBody>
        </p:sp>
      </p:grpSp>
      <p:sp>
        <p:nvSpPr>
          <p:cNvPr id="214078" name="Text Box 62"/>
          <p:cNvSpPr txBox="1">
            <a:spLocks noChangeArrowheads="1"/>
          </p:cNvSpPr>
          <p:nvPr/>
        </p:nvSpPr>
        <p:spPr bwMode="auto">
          <a:xfrm>
            <a:off x="304800" y="1828800"/>
            <a:ext cx="8763000" cy="4624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/>
              <a:t> Plates to be welded will act as one pole of the electric circuit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/>
              <a:t> Electrode held by the operator forms the other pole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/>
              <a:t> </a:t>
            </a:r>
            <a:r>
              <a:rPr lang="en-US" sz="2200" dirty="0">
                <a:solidFill>
                  <a:srgbClr val="FF3399"/>
                </a:solidFill>
              </a:rPr>
              <a:t>When electrode comes in contact with the plates arc is formed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>
                <a:solidFill>
                  <a:srgbClr val="FF3399"/>
                </a:solidFill>
              </a:rPr>
              <a:t> Intense heat melts the edges of 2 plates &amp; creates a molten  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2200" dirty="0">
                <a:solidFill>
                  <a:srgbClr val="FF3399"/>
                </a:solidFill>
              </a:rPr>
              <a:t>   metal pool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/>
              <a:t> Electrode tip neat the arc also melts &amp; enters the pool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dirty="0"/>
              <a:t> Strong joint is formed when molten metal cools &amp; solidifies</a:t>
            </a:r>
          </a:p>
        </p:txBody>
      </p:sp>
      <p:pic>
        <p:nvPicPr>
          <p:cNvPr id="214079" name="Picture 6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76200"/>
            <a:ext cx="2741613" cy="168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94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11" name="Rectangle 15"/>
          <p:cNvSpPr>
            <a:spLocks noChangeArrowheads="1"/>
          </p:cNvSpPr>
          <p:nvPr/>
        </p:nvSpPr>
        <p:spPr bwMode="auto">
          <a:xfrm>
            <a:off x="15875" y="-15875"/>
            <a:ext cx="5394325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3000">
                <a:solidFill>
                  <a:srgbClr val="0000FF"/>
                </a:solidFill>
              </a:rPr>
              <a:t>Types of welding electrodes 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066800" y="533400"/>
            <a:ext cx="5853113" cy="2590800"/>
            <a:chOff x="720" y="768"/>
            <a:chExt cx="3687" cy="1632"/>
          </a:xfrm>
        </p:grpSpPr>
        <p:sp>
          <p:nvSpPr>
            <p:cNvPr id="183298" name="Rectangle 2"/>
            <p:cNvSpPr>
              <a:spLocks noChangeArrowheads="1"/>
            </p:cNvSpPr>
            <p:nvPr/>
          </p:nvSpPr>
          <p:spPr bwMode="auto">
            <a:xfrm>
              <a:off x="1976" y="768"/>
              <a:ext cx="1384" cy="43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>
                  <a:solidFill>
                    <a:srgbClr val="FF0066"/>
                  </a:solidFill>
                </a:rPr>
                <a:t>WELDING ELECTRODES</a:t>
              </a:r>
            </a:p>
          </p:txBody>
        </p:sp>
        <p:sp>
          <p:nvSpPr>
            <p:cNvPr id="183299" name="Line 3"/>
            <p:cNvSpPr>
              <a:spLocks noChangeShapeType="1"/>
            </p:cNvSpPr>
            <p:nvPr/>
          </p:nvSpPr>
          <p:spPr bwMode="auto">
            <a:xfrm>
              <a:off x="2600" y="1194"/>
              <a:ext cx="0" cy="151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0" name="Line 4"/>
            <p:cNvSpPr>
              <a:spLocks noChangeShapeType="1"/>
            </p:cNvSpPr>
            <p:nvPr/>
          </p:nvSpPr>
          <p:spPr bwMode="auto">
            <a:xfrm>
              <a:off x="1592" y="1345"/>
              <a:ext cx="2064" cy="0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1" name="Line 5"/>
            <p:cNvSpPr>
              <a:spLocks noChangeShapeType="1"/>
            </p:cNvSpPr>
            <p:nvPr/>
          </p:nvSpPr>
          <p:spPr bwMode="auto">
            <a:xfrm>
              <a:off x="1592" y="1345"/>
              <a:ext cx="0" cy="255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2" name="Line 6"/>
            <p:cNvSpPr>
              <a:spLocks noChangeShapeType="1"/>
            </p:cNvSpPr>
            <p:nvPr/>
          </p:nvSpPr>
          <p:spPr bwMode="auto">
            <a:xfrm flipH="1">
              <a:off x="3648" y="1345"/>
              <a:ext cx="8" cy="143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3" name="Rectangle 7"/>
            <p:cNvSpPr>
              <a:spLocks noChangeArrowheads="1"/>
            </p:cNvSpPr>
            <p:nvPr/>
          </p:nvSpPr>
          <p:spPr bwMode="auto">
            <a:xfrm>
              <a:off x="1160" y="1488"/>
              <a:ext cx="1144" cy="3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900">
                  <a:solidFill>
                    <a:srgbClr val="CC6600"/>
                  </a:solidFill>
                </a:rPr>
                <a:t>Consumable electrodes</a:t>
              </a:r>
            </a:p>
          </p:txBody>
        </p:sp>
        <p:sp>
          <p:nvSpPr>
            <p:cNvPr id="183304" name="Rectangle 8"/>
            <p:cNvSpPr>
              <a:spLocks noChangeArrowheads="1"/>
            </p:cNvSpPr>
            <p:nvPr/>
          </p:nvSpPr>
          <p:spPr bwMode="auto">
            <a:xfrm>
              <a:off x="2975" y="1488"/>
              <a:ext cx="1432" cy="3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r>
                <a:rPr lang="en-US" sz="1900">
                  <a:solidFill>
                    <a:srgbClr val="800000"/>
                  </a:solidFill>
                </a:rPr>
                <a:t>Non-consumable electrodes</a:t>
              </a:r>
            </a:p>
          </p:txBody>
        </p:sp>
        <p:sp>
          <p:nvSpPr>
            <p:cNvPr id="183306" name="Line 10"/>
            <p:cNvSpPr>
              <a:spLocks noChangeShapeType="1"/>
            </p:cNvSpPr>
            <p:nvPr/>
          </p:nvSpPr>
          <p:spPr bwMode="auto">
            <a:xfrm>
              <a:off x="1064" y="1998"/>
              <a:ext cx="1104" cy="0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7" name="Line 11"/>
            <p:cNvSpPr>
              <a:spLocks noChangeShapeType="1"/>
            </p:cNvSpPr>
            <p:nvPr/>
          </p:nvSpPr>
          <p:spPr bwMode="auto">
            <a:xfrm>
              <a:off x="1064" y="1998"/>
              <a:ext cx="0" cy="166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8" name="Line 12"/>
            <p:cNvSpPr>
              <a:spLocks noChangeShapeType="1"/>
            </p:cNvSpPr>
            <p:nvPr/>
          </p:nvSpPr>
          <p:spPr bwMode="auto">
            <a:xfrm>
              <a:off x="2168" y="1998"/>
              <a:ext cx="0" cy="166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309" name="Rectangle 13"/>
            <p:cNvSpPr>
              <a:spLocks noChangeArrowheads="1"/>
            </p:cNvSpPr>
            <p:nvPr/>
          </p:nvSpPr>
          <p:spPr bwMode="auto">
            <a:xfrm>
              <a:off x="720" y="2164"/>
              <a:ext cx="672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>
                  <a:solidFill>
                    <a:srgbClr val="FF0066"/>
                  </a:solidFill>
                </a:rPr>
                <a:t>Bare</a:t>
              </a:r>
            </a:p>
          </p:txBody>
        </p:sp>
        <p:sp>
          <p:nvSpPr>
            <p:cNvPr id="183310" name="Rectangle 14"/>
            <p:cNvSpPr>
              <a:spLocks noChangeArrowheads="1"/>
            </p:cNvSpPr>
            <p:nvPr/>
          </p:nvSpPr>
          <p:spPr bwMode="auto">
            <a:xfrm>
              <a:off x="1872" y="2164"/>
              <a:ext cx="664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>
                  <a:solidFill>
                    <a:srgbClr val="FF0066"/>
                  </a:solidFill>
                </a:rPr>
                <a:t>Coated</a:t>
              </a:r>
            </a:p>
          </p:txBody>
        </p:sp>
        <p:sp>
          <p:nvSpPr>
            <p:cNvPr id="183312" name="Line 16"/>
            <p:cNvSpPr>
              <a:spLocks noChangeShapeType="1"/>
            </p:cNvSpPr>
            <p:nvPr/>
          </p:nvSpPr>
          <p:spPr bwMode="auto">
            <a:xfrm>
              <a:off x="1584" y="1872"/>
              <a:ext cx="0" cy="144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183315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228600" y="3886200"/>
            <a:ext cx="8382000" cy="533400"/>
          </a:xfrm>
          <a:noFill/>
          <a:ln/>
        </p:spPr>
        <p:txBody>
          <a:bodyPr/>
          <a:lstStyle/>
          <a:p>
            <a:r>
              <a:rPr lang="en-US" sz="2400"/>
              <a:t>Melts along with the workpieces and fills the joint. </a:t>
            </a:r>
          </a:p>
        </p:txBody>
      </p:sp>
      <p:sp>
        <p:nvSpPr>
          <p:cNvPr id="183316" name="Rectangle 20"/>
          <p:cNvSpPr>
            <a:spLocks noChangeArrowheads="1"/>
          </p:cNvSpPr>
          <p:nvPr/>
        </p:nvSpPr>
        <p:spPr bwMode="auto">
          <a:xfrm>
            <a:off x="228600" y="3459163"/>
            <a:ext cx="4051300" cy="503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700">
                <a:solidFill>
                  <a:srgbClr val="0000FF"/>
                </a:solidFill>
              </a:rPr>
              <a:t>Consumable electrodes</a:t>
            </a:r>
          </a:p>
        </p:txBody>
      </p:sp>
      <p:sp>
        <p:nvSpPr>
          <p:cNvPr id="183317" name="Rectangle 21"/>
          <p:cNvSpPr>
            <a:spLocks noChangeArrowheads="1"/>
          </p:cNvSpPr>
          <p:nvPr/>
        </p:nvSpPr>
        <p:spPr bwMode="auto">
          <a:xfrm>
            <a:off x="228600" y="4403725"/>
            <a:ext cx="4870450" cy="50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700">
                <a:solidFill>
                  <a:srgbClr val="0000FF"/>
                </a:solidFill>
              </a:rPr>
              <a:t>Non-consumable electrodes </a:t>
            </a:r>
          </a:p>
        </p:txBody>
      </p:sp>
      <p:sp>
        <p:nvSpPr>
          <p:cNvPr id="183318" name="Rectangle 22"/>
          <p:cNvSpPr>
            <a:spLocks noChangeArrowheads="1"/>
          </p:cNvSpPr>
          <p:nvPr/>
        </p:nvSpPr>
        <p:spPr bwMode="auto">
          <a:xfrm>
            <a:off x="228600" y="4876800"/>
            <a:ext cx="49720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>
              <a:buFontTx/>
              <a:buChar char="•"/>
            </a:pPr>
            <a:r>
              <a:rPr lang="en-US" sz="2400" b="0"/>
              <a:t>  Requires additional filler material</a:t>
            </a:r>
            <a:r>
              <a:rPr lang="en-US" sz="2400"/>
              <a:t> </a:t>
            </a:r>
          </a:p>
        </p:txBody>
      </p:sp>
      <p:sp>
        <p:nvSpPr>
          <p:cNvPr id="183319" name="Rectangle 23"/>
          <p:cNvSpPr>
            <a:spLocks noChangeArrowheads="1"/>
          </p:cNvSpPr>
          <p:nvPr/>
        </p:nvSpPr>
        <p:spPr bwMode="auto">
          <a:xfrm>
            <a:off x="1956738" y="5543490"/>
            <a:ext cx="6487824" cy="8002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l"/>
            <a:r>
              <a:rPr lang="en-US" sz="2300" b="0" dirty="0"/>
              <a:t>Amount of the metal deposited by the filler rod can be controlled</a:t>
            </a:r>
            <a:r>
              <a:rPr lang="en-US" sz="2300" dirty="0"/>
              <a:t> </a:t>
            </a:r>
          </a:p>
        </p:txBody>
      </p:sp>
      <p:sp>
        <p:nvSpPr>
          <p:cNvPr id="183320" name="Text Box 24"/>
          <p:cNvSpPr txBox="1">
            <a:spLocks noChangeArrowheads="1"/>
          </p:cNvSpPr>
          <p:nvPr/>
        </p:nvSpPr>
        <p:spPr bwMode="auto">
          <a:xfrm>
            <a:off x="312738" y="5500688"/>
            <a:ext cx="18446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CC6600"/>
                </a:solidFill>
              </a:rPr>
              <a:t>Advantage</a:t>
            </a:r>
            <a:r>
              <a:rPr lang="en-US" sz="2400"/>
              <a:t>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63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304800" y="5105400"/>
            <a:ext cx="86106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/>
              <a:t>1) Bare       2) Lightly coated    3) Coated a) </a:t>
            </a:r>
            <a:r>
              <a:rPr lang="en-US" sz="2200" b="0"/>
              <a:t>FLUX</a:t>
            </a:r>
            <a:r>
              <a:rPr lang="en-US" sz="2400" b="0"/>
              <a:t>   b) </a:t>
            </a:r>
            <a:r>
              <a:rPr lang="en-US" sz="2200" b="0"/>
              <a:t>WIRE</a:t>
            </a:r>
          </a:p>
        </p:txBody>
      </p:sp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1371600" y="533400"/>
            <a:ext cx="5638800" cy="49244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dirty="0">
                <a:solidFill>
                  <a:srgbClr val="FF3399"/>
                </a:solidFill>
              </a:rPr>
              <a:t>Coated and non-coated electrodes</a:t>
            </a:r>
          </a:p>
        </p:txBody>
      </p:sp>
      <p:pic>
        <p:nvPicPr>
          <p:cNvPr id="16487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1213" y="1295400"/>
            <a:ext cx="7570787" cy="3343275"/>
          </a:xfrm>
          <a:prstGeom prst="rect">
            <a:avLst/>
          </a:prstGeom>
          <a:noFill/>
        </p:spPr>
      </p:pic>
      <p:sp>
        <p:nvSpPr>
          <p:cNvPr id="164874" name="Line 10"/>
          <p:cNvSpPr>
            <a:spLocks noChangeShapeType="1"/>
          </p:cNvSpPr>
          <p:nvPr/>
        </p:nvSpPr>
        <p:spPr bwMode="auto">
          <a:xfrm flipV="1">
            <a:off x="457200" y="3124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64875" name="Line 11"/>
          <p:cNvSpPr>
            <a:spLocks noChangeShapeType="1"/>
          </p:cNvSpPr>
          <p:nvPr/>
        </p:nvSpPr>
        <p:spPr bwMode="auto">
          <a:xfrm>
            <a:off x="457200" y="3505200"/>
            <a:ext cx="457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64876" name="Text Box 12"/>
          <p:cNvSpPr txBox="1">
            <a:spLocks noChangeArrowheads="1"/>
          </p:cNvSpPr>
          <p:nvPr/>
        </p:nvSpPr>
        <p:spPr bwMode="auto">
          <a:xfrm>
            <a:off x="171450" y="3170238"/>
            <a:ext cx="381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/>
              <a:t>a</a:t>
            </a:r>
          </a:p>
        </p:txBody>
      </p:sp>
      <p:sp>
        <p:nvSpPr>
          <p:cNvPr id="164877" name="Line 13"/>
          <p:cNvSpPr>
            <a:spLocks noChangeShapeType="1"/>
          </p:cNvSpPr>
          <p:nvPr/>
        </p:nvSpPr>
        <p:spPr bwMode="auto">
          <a:xfrm flipH="1" flipV="1">
            <a:off x="6858000" y="28194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64878" name="Line 14"/>
          <p:cNvSpPr>
            <a:spLocks noChangeShapeType="1"/>
          </p:cNvSpPr>
          <p:nvPr/>
        </p:nvSpPr>
        <p:spPr bwMode="auto">
          <a:xfrm flipH="1">
            <a:off x="6858000" y="35814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64879" name="Text Box 15"/>
          <p:cNvSpPr txBox="1">
            <a:spLocks noChangeArrowheads="1"/>
          </p:cNvSpPr>
          <p:nvPr/>
        </p:nvSpPr>
        <p:spPr bwMode="auto">
          <a:xfrm>
            <a:off x="6996113" y="3171825"/>
            <a:ext cx="381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/>
              <a:t>b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661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2F6E2-8BE1-43A5-BCE6-20CFFF83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146" name="Picture 2" descr="Welding Electrode: Chart and Selection - Weld Guru">
            <a:extLst>
              <a:ext uri="{FF2B5EF4-FFF2-40B4-BE49-F238E27FC236}">
                <a16:creationId xmlns:a16="http://schemas.microsoft.com/office/drawing/2014/main" id="{B041A0C3-7D43-4AA5-8249-E8CADCAA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5" y="232327"/>
            <a:ext cx="4787803" cy="268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elding Electrode Classification for SMAW » The Piping Engineering World">
            <a:extLst>
              <a:ext uri="{FF2B5EF4-FFF2-40B4-BE49-F238E27FC236}">
                <a16:creationId xmlns:a16="http://schemas.microsoft.com/office/drawing/2014/main" id="{E71A970C-DC0A-4F9E-A46F-674E62198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3292751"/>
            <a:ext cx="49053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002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153400" cy="3733800"/>
          </a:xfrm>
          <a:noFill/>
        </p:spPr>
        <p:txBody>
          <a:bodyPr>
            <a:normAutofit/>
          </a:bodyPr>
          <a:lstStyle/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/>
              <a:t>  -  </a:t>
            </a:r>
            <a:r>
              <a:rPr lang="en-US" sz="2400">
                <a:solidFill>
                  <a:srgbClr val="800000"/>
                </a:solidFill>
              </a:rPr>
              <a:t>Protection of molten metal from oxygen and nitrogen of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>
                <a:solidFill>
                  <a:srgbClr val="800000"/>
                </a:solidFill>
              </a:rPr>
              <a:t>      the air by providing a gas shield around the arc and 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>
                <a:solidFill>
                  <a:srgbClr val="800000"/>
                </a:solidFill>
              </a:rPr>
              <a:t>      the molten pool of metal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>
                <a:solidFill>
                  <a:srgbClr val="FF0066"/>
                </a:solidFill>
              </a:rPr>
              <a:t>  -   Establish and maintain the arc throughout welding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/>
              <a:t>  -   </a:t>
            </a:r>
            <a:r>
              <a:rPr lang="en-US" sz="2400">
                <a:solidFill>
                  <a:srgbClr val="800000"/>
                </a:solidFill>
              </a:rPr>
              <a:t>formation of slag over the joint thus protects from rapid 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400">
                <a:solidFill>
                  <a:srgbClr val="800000"/>
                </a:solidFill>
              </a:rPr>
              <a:t>      cooling </a:t>
            </a:r>
          </a:p>
        </p:txBody>
      </p:sp>
      <p:sp>
        <p:nvSpPr>
          <p:cNvPr id="205827" name="Rectangle 3"/>
          <p:cNvSpPr>
            <a:spLocks noChangeArrowheads="1"/>
          </p:cNvSpPr>
          <p:nvPr/>
        </p:nvSpPr>
        <p:spPr bwMode="auto">
          <a:xfrm>
            <a:off x="381000" y="152400"/>
            <a:ext cx="5253038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600">
                <a:solidFill>
                  <a:srgbClr val="0000FF"/>
                </a:solidFill>
              </a:rPr>
              <a:t>Functions of a coated electrode 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533400" y="4267200"/>
            <a:ext cx="4886325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600">
                <a:solidFill>
                  <a:srgbClr val="0000FF"/>
                </a:solidFill>
              </a:rPr>
              <a:t>Limitation of a bare electrode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533400" y="5354638"/>
            <a:ext cx="7696200" cy="969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300" b="0">
                <a:solidFill>
                  <a:srgbClr val="CC6600"/>
                </a:solidFill>
              </a:rPr>
              <a:t>-  Non metallic constituents gets trapped in the solidifying</a:t>
            </a:r>
          </a:p>
          <a:p>
            <a:pPr algn="l">
              <a:spcBef>
                <a:spcPct val="50000"/>
              </a:spcBef>
            </a:pPr>
            <a:r>
              <a:rPr lang="en-US" sz="2300" b="0">
                <a:solidFill>
                  <a:srgbClr val="CC6600"/>
                </a:solidFill>
              </a:rPr>
              <a:t>   Weld metal 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533400" y="4816475"/>
            <a:ext cx="7696200" cy="44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300" b="0">
                <a:solidFill>
                  <a:srgbClr val="FF0066"/>
                </a:solidFill>
              </a:rPr>
              <a:t>-  Reduces the strength of the joint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60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/>
      <p:bldP spid="205829" grpId="0"/>
      <p:bldP spid="2058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172200" cy="792162"/>
          </a:xfrm>
        </p:spPr>
        <p:txBody>
          <a:bodyPr/>
          <a:lstStyle/>
          <a:p>
            <a:pPr algn="l"/>
            <a:r>
              <a:rPr lang="en-US" sz="3200" b="1">
                <a:solidFill>
                  <a:srgbClr val="0000FF"/>
                </a:solidFill>
              </a:rPr>
              <a:t>Welding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2743200"/>
          </a:xfrm>
        </p:spPr>
        <p:txBody>
          <a:bodyPr/>
          <a:lstStyle/>
          <a:p>
            <a:pPr>
              <a:lnSpc>
                <a:spcPct val="200000"/>
              </a:lnSpc>
              <a:buFontTx/>
              <a:buNone/>
            </a:pPr>
            <a:r>
              <a:rPr lang="en-US" sz="2600" b="1" dirty="0">
                <a:solidFill>
                  <a:srgbClr val="FF0066"/>
                </a:solidFill>
              </a:rPr>
              <a:t>Defined as the </a:t>
            </a:r>
            <a:r>
              <a:rPr lang="en-US" sz="2600" b="1" u="sng" dirty="0">
                <a:solidFill>
                  <a:srgbClr val="800000"/>
                </a:solidFill>
              </a:rPr>
              <a:t>metallurgical</a:t>
            </a:r>
            <a:r>
              <a:rPr lang="en-US" sz="2600" b="1" dirty="0">
                <a:solidFill>
                  <a:srgbClr val="FF0066"/>
                </a:solidFill>
              </a:rPr>
              <a:t> joining of </a:t>
            </a:r>
            <a:r>
              <a:rPr lang="en-US" sz="2600" b="1" u="sng" dirty="0">
                <a:solidFill>
                  <a:srgbClr val="800000"/>
                </a:solidFill>
              </a:rPr>
              <a:t>two</a:t>
            </a:r>
            <a:r>
              <a:rPr lang="en-US" sz="2600" b="1" dirty="0">
                <a:solidFill>
                  <a:srgbClr val="FF0066"/>
                </a:solidFill>
              </a:rPr>
              <a:t> metal </a:t>
            </a:r>
          </a:p>
          <a:p>
            <a:pPr>
              <a:lnSpc>
                <a:spcPct val="200000"/>
              </a:lnSpc>
              <a:buFontTx/>
              <a:buNone/>
            </a:pPr>
            <a:r>
              <a:rPr lang="en-US" sz="2600" b="1" dirty="0">
                <a:solidFill>
                  <a:srgbClr val="FF0066"/>
                </a:solidFill>
              </a:rPr>
              <a:t>pieces together to produce essentially a </a:t>
            </a:r>
            <a:r>
              <a:rPr lang="en-US" sz="2600" b="1" dirty="0">
                <a:solidFill>
                  <a:srgbClr val="800000"/>
                </a:solidFill>
              </a:rPr>
              <a:t>single</a:t>
            </a:r>
            <a:r>
              <a:rPr lang="en-US" sz="2600" b="1" dirty="0">
                <a:solidFill>
                  <a:srgbClr val="FF0066"/>
                </a:solidFill>
              </a:rPr>
              <a:t> </a:t>
            </a:r>
          </a:p>
          <a:p>
            <a:pPr>
              <a:lnSpc>
                <a:spcPct val="200000"/>
              </a:lnSpc>
              <a:buFontTx/>
              <a:buNone/>
            </a:pPr>
            <a:r>
              <a:rPr lang="en-US" sz="2600" b="1" dirty="0">
                <a:solidFill>
                  <a:srgbClr val="FF0066"/>
                </a:solidFill>
              </a:rPr>
              <a:t>piece of metal. </a:t>
            </a:r>
          </a:p>
        </p:txBody>
      </p:sp>
      <p:sp>
        <p:nvSpPr>
          <p:cNvPr id="102404" name="Rectangle 4"/>
          <p:cNvSpPr>
            <a:spLocks noChangeArrowheads="1"/>
          </p:cNvSpPr>
          <p:nvPr/>
        </p:nvSpPr>
        <p:spPr bwMode="auto">
          <a:xfrm>
            <a:off x="609600" y="3733800"/>
            <a:ext cx="7924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sz="2600">
                <a:solidFill>
                  <a:srgbClr val="0000FF"/>
                </a:solidFill>
              </a:rPr>
              <a:t>Uses:</a:t>
            </a:r>
            <a:br>
              <a:rPr lang="en-US" sz="2600">
                <a:solidFill>
                  <a:srgbClr val="0000FF"/>
                </a:solidFill>
              </a:rPr>
            </a:br>
            <a:r>
              <a:rPr lang="en-US" sz="2600">
                <a:solidFill>
                  <a:srgbClr val="800000"/>
                </a:solidFill>
              </a:rPr>
              <a:t> </a:t>
            </a:r>
            <a:r>
              <a:rPr lang="en-US" sz="2400" b="0">
                <a:solidFill>
                  <a:srgbClr val="800000"/>
                </a:solidFill>
              </a:rPr>
              <a:t>Fabrication work</a:t>
            </a:r>
            <a:br>
              <a:rPr lang="en-US" sz="2400" b="0">
                <a:solidFill>
                  <a:srgbClr val="800000"/>
                </a:solidFill>
              </a:rPr>
            </a:br>
            <a:r>
              <a:rPr lang="en-US" sz="2400" b="0">
                <a:solidFill>
                  <a:srgbClr val="0000FF"/>
                </a:solidFill>
              </a:rPr>
              <a:t>	- metal plates, rolled steel sections</a:t>
            </a:r>
            <a:br>
              <a:rPr lang="en-US" sz="2400" b="0">
                <a:solidFill>
                  <a:srgbClr val="0000FF"/>
                </a:solidFill>
              </a:rPr>
            </a:br>
            <a:r>
              <a:rPr lang="en-US" sz="2400" b="0">
                <a:solidFill>
                  <a:srgbClr val="0000FF"/>
                </a:solidFill>
              </a:rPr>
              <a:t>	- castings of ferrous metals are joined together</a:t>
            </a:r>
            <a:br>
              <a:rPr lang="en-US" sz="2400" b="0">
                <a:solidFill>
                  <a:srgbClr val="0000FF"/>
                </a:solidFill>
              </a:rPr>
            </a:br>
            <a:r>
              <a:rPr lang="en-US" sz="2400" b="0">
                <a:solidFill>
                  <a:srgbClr val="800000"/>
                </a:solidFill>
              </a:rPr>
              <a:t> Repairing broken metal parts</a:t>
            </a:r>
            <a:br>
              <a:rPr lang="en-US" sz="2400" b="0">
                <a:solidFill>
                  <a:srgbClr val="800000"/>
                </a:solidFill>
              </a:rPr>
            </a:br>
            <a:endParaRPr lang="en-US" sz="2400" b="0">
              <a:solidFill>
                <a:srgbClr val="8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6CEA1-164F-46DE-BD2B-FCEC3D1E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Types of polarity in SMAW, MIG, MAG, FCAW, TIG and SAW – www.materialwelding .com">
            <a:extLst>
              <a:ext uri="{FF2B5EF4-FFF2-40B4-BE49-F238E27FC236}">
                <a16:creationId xmlns:a16="http://schemas.microsoft.com/office/drawing/2014/main" id="{4F734F08-3660-4466-8DCB-A7D8874F2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9144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19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D3C18-BE02-4B85-9F96-6C6F9181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0" name="Picture 2" descr="Stick Welding Dcen Or Dcep, HD Png Download , Transparent Png Image -  PNGitem">
            <a:extLst>
              <a:ext uri="{FF2B5EF4-FFF2-40B4-BE49-F238E27FC236}">
                <a16:creationId xmlns:a16="http://schemas.microsoft.com/office/drawing/2014/main" id="{02667E4F-7E6F-44E1-8E82-7C4E4F4D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547688"/>
            <a:ext cx="819150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67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44284E-D1CB-4F42-9FC7-DF8F9ED69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074" name="Picture 2" descr="STRAIGHT AND REVERSE POLARITY WELDING [BEST VIDEO ON YOU TUBE] - YouTube">
            <a:extLst>
              <a:ext uri="{FF2B5EF4-FFF2-40B4-BE49-F238E27FC236}">
                <a16:creationId xmlns:a16="http://schemas.microsoft.com/office/drawing/2014/main" id="{8703435F-A591-4710-A8CD-C074BA7B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8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Text Box 3"/>
          <p:cNvSpPr txBox="1">
            <a:spLocks noChangeArrowheads="1"/>
          </p:cNvSpPr>
          <p:nvPr/>
        </p:nvSpPr>
        <p:spPr bwMode="auto">
          <a:xfrm>
            <a:off x="2743200" y="2711450"/>
            <a:ext cx="40386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0000FF"/>
                </a:solidFill>
              </a:rPr>
              <a:t>GAS WELDING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77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29" name="Rectangle 21"/>
          <p:cNvSpPr>
            <a:spLocks noChangeArrowheads="1"/>
          </p:cNvSpPr>
          <p:nvPr/>
        </p:nvSpPr>
        <p:spPr bwMode="auto">
          <a:xfrm>
            <a:off x="381000" y="304800"/>
            <a:ext cx="224574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just"/>
            <a:r>
              <a:rPr lang="en-US" sz="2000" b="1" u="sng" dirty="0">
                <a:solidFill>
                  <a:srgbClr val="0000FF"/>
                </a:solidFill>
              </a:rPr>
              <a:t>Gas welding flames</a:t>
            </a:r>
          </a:p>
        </p:txBody>
      </p:sp>
      <p:sp>
        <p:nvSpPr>
          <p:cNvPr id="171038" name="Text Box 30"/>
          <p:cNvSpPr txBox="1">
            <a:spLocks noChangeArrowheads="1"/>
          </p:cNvSpPr>
          <p:nvPr/>
        </p:nvSpPr>
        <p:spPr bwMode="auto">
          <a:xfrm>
            <a:off x="3619500" y="5135563"/>
            <a:ext cx="2286000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 startAt="3"/>
            </a:pPr>
            <a:r>
              <a:rPr lang="en-US" sz="1700"/>
              <a:t>Oxidizing flame</a:t>
            </a:r>
          </a:p>
        </p:txBody>
      </p:sp>
      <p:sp>
        <p:nvSpPr>
          <p:cNvPr id="171039" name="Text Box 31"/>
          <p:cNvSpPr txBox="1">
            <a:spLocks noChangeArrowheads="1"/>
          </p:cNvSpPr>
          <p:nvPr/>
        </p:nvSpPr>
        <p:spPr bwMode="auto">
          <a:xfrm>
            <a:off x="5715000" y="2743200"/>
            <a:ext cx="2438400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 startAt="2"/>
            </a:pPr>
            <a:r>
              <a:rPr lang="en-US" sz="1700"/>
              <a:t>Carburizing flame</a:t>
            </a:r>
          </a:p>
        </p:txBody>
      </p:sp>
      <p:sp>
        <p:nvSpPr>
          <p:cNvPr id="171040" name="Text Box 32"/>
          <p:cNvSpPr txBox="1">
            <a:spLocks noChangeArrowheads="1"/>
          </p:cNvSpPr>
          <p:nvPr/>
        </p:nvSpPr>
        <p:spPr bwMode="auto">
          <a:xfrm>
            <a:off x="914400" y="2819400"/>
            <a:ext cx="2438400" cy="35083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/>
            </a:pPr>
            <a:r>
              <a:rPr lang="en-US" sz="1700"/>
              <a:t>Neutral flame</a:t>
            </a:r>
          </a:p>
        </p:txBody>
      </p:sp>
      <p:pic>
        <p:nvPicPr>
          <p:cNvPr id="171047" name="Picture 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904875"/>
            <a:ext cx="3648075" cy="1914525"/>
          </a:xfrm>
          <a:prstGeom prst="rect">
            <a:avLst/>
          </a:prstGeom>
          <a:noFill/>
        </p:spPr>
      </p:pic>
      <p:pic>
        <p:nvPicPr>
          <p:cNvPr id="171048" name="Picture 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914400"/>
            <a:ext cx="3409950" cy="1257300"/>
          </a:xfrm>
          <a:prstGeom prst="rect">
            <a:avLst/>
          </a:prstGeom>
          <a:noFill/>
        </p:spPr>
      </p:pic>
      <p:pic>
        <p:nvPicPr>
          <p:cNvPr id="171049" name="Picture 4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67025" y="3705225"/>
            <a:ext cx="3838575" cy="147637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56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28FF9-2917-4364-8CDA-F72FA0BF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170" name="Picture 2" descr="Gas Welding : Principle, Working, Equipment, Application, Advantages and  Disadvantages - mech4study">
            <a:extLst>
              <a:ext uri="{FF2B5EF4-FFF2-40B4-BE49-F238E27FC236}">
                <a16:creationId xmlns:a16="http://schemas.microsoft.com/office/drawing/2014/main" id="{EBF54F3D-14B3-4FD6-A723-B672A74C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02" y="245373"/>
            <a:ext cx="8722916" cy="60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4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E2863-E359-4285-8F19-D0277F41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194" name="Picture 2" descr="Techniques of Gas Welding | Parts of Welding Torch | Working of Gas Welding  | Types of Gas Welding | Types of Flames in Gas Welding">
            <a:extLst>
              <a:ext uri="{FF2B5EF4-FFF2-40B4-BE49-F238E27FC236}">
                <a16:creationId xmlns:a16="http://schemas.microsoft.com/office/drawing/2014/main" id="{509B8EA9-E12F-4267-AFAC-037E64B03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1" y="679174"/>
            <a:ext cx="8859078" cy="442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527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E219F5-98B9-4724-A247-67CEDB02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218" name="Picture 2" descr="What is Oxyfuel Gas Welding - Oxyacetylene Welding - Definition | Material  Properties">
            <a:extLst>
              <a:ext uri="{FF2B5EF4-FFF2-40B4-BE49-F238E27FC236}">
                <a16:creationId xmlns:a16="http://schemas.microsoft.com/office/drawing/2014/main" id="{0BD2102E-7810-4E26-8EE6-C0E32305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87" y="286439"/>
            <a:ext cx="3858436" cy="293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Oxy-gas welding &amp;amp; cutting | Oerlikon">
            <a:extLst>
              <a:ext uri="{FF2B5EF4-FFF2-40B4-BE49-F238E27FC236}">
                <a16:creationId xmlns:a16="http://schemas.microsoft.com/office/drawing/2014/main" id="{454CD3DA-1E46-489E-887E-0AD9DFA4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98" y="286439"/>
            <a:ext cx="4446215" cy="29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rime Oxy-Acetylene Brass Gas Welding Torch Set, | ID: 21068368548">
            <a:extLst>
              <a:ext uri="{FF2B5EF4-FFF2-40B4-BE49-F238E27FC236}">
                <a16:creationId xmlns:a16="http://schemas.microsoft.com/office/drawing/2014/main" id="{5FB4535F-48F5-482E-A429-B1AD3456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92" y="3429000"/>
            <a:ext cx="6193226" cy="24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23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3400" y="576263"/>
            <a:ext cx="7391400" cy="6126162"/>
            <a:chOff x="336" y="363"/>
            <a:chExt cx="4656" cy="3859"/>
          </a:xfrm>
        </p:grpSpPr>
        <p:pic>
          <p:nvPicPr>
            <p:cNvPr id="17715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36" y="363"/>
              <a:ext cx="1727" cy="1893"/>
            </a:xfrm>
            <a:prstGeom prst="rect">
              <a:avLst/>
            </a:prstGeom>
            <a:noFill/>
          </p:spPr>
        </p:pic>
        <p:pic>
          <p:nvPicPr>
            <p:cNvPr id="17715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65" y="384"/>
              <a:ext cx="1727" cy="1889"/>
            </a:xfrm>
            <a:prstGeom prst="rect">
              <a:avLst/>
            </a:prstGeom>
            <a:noFill/>
          </p:spPr>
        </p:pic>
        <p:pic>
          <p:nvPicPr>
            <p:cNvPr id="17715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2" y="2304"/>
              <a:ext cx="3455" cy="1918"/>
            </a:xfrm>
            <a:prstGeom prst="rect">
              <a:avLst/>
            </a:prstGeom>
            <a:noFill/>
          </p:spPr>
        </p:pic>
      </p:grpSp>
      <p:sp>
        <p:nvSpPr>
          <p:cNvPr id="177159" name="Oval 7"/>
          <p:cNvSpPr>
            <a:spLocks noChangeArrowheads="1"/>
          </p:cNvSpPr>
          <p:nvPr/>
        </p:nvSpPr>
        <p:spPr bwMode="auto">
          <a:xfrm>
            <a:off x="6248400" y="4495800"/>
            <a:ext cx="1905000" cy="457200"/>
          </a:xfrm>
          <a:prstGeom prst="ellipse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166" name="Rectangle 14"/>
          <p:cNvSpPr>
            <a:spLocks noChangeArrowheads="1"/>
          </p:cNvSpPr>
          <p:nvPr/>
        </p:nvSpPr>
        <p:spPr bwMode="auto">
          <a:xfrm>
            <a:off x="381000" y="228600"/>
            <a:ext cx="224574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just"/>
            <a:r>
              <a:rPr lang="en-US" sz="2000" b="1" dirty="0">
                <a:solidFill>
                  <a:srgbClr val="0000FF"/>
                </a:solidFill>
              </a:rPr>
              <a:t>Gas welding flames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034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457200" y="381000"/>
            <a:ext cx="20574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u="sng">
                <a:solidFill>
                  <a:srgbClr val="800000"/>
                </a:solidFill>
              </a:rPr>
              <a:t>Gas Flames</a:t>
            </a:r>
          </a:p>
        </p:txBody>
      </p:sp>
      <p:sp>
        <p:nvSpPr>
          <p:cNvPr id="226309" name="Text Box 5"/>
          <p:cNvSpPr txBox="1">
            <a:spLocks noChangeArrowheads="1"/>
          </p:cNvSpPr>
          <p:nvPr/>
        </p:nvSpPr>
        <p:spPr bwMode="auto">
          <a:xfrm>
            <a:off x="609600" y="4692650"/>
            <a:ext cx="2667000" cy="41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 startAt="3"/>
            </a:pPr>
            <a:r>
              <a:rPr lang="en-US" sz="2100"/>
              <a:t>Oxidizing flame</a:t>
            </a:r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609600" y="2635250"/>
            <a:ext cx="2895600" cy="41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 startAt="2"/>
            </a:pPr>
            <a:r>
              <a:rPr lang="en-US" sz="2100">
                <a:solidFill>
                  <a:srgbClr val="FF0000"/>
                </a:solidFill>
              </a:rPr>
              <a:t>Carburizing flame</a:t>
            </a:r>
          </a:p>
        </p:txBody>
      </p:sp>
      <p:sp>
        <p:nvSpPr>
          <p:cNvPr id="226311" name="Text Box 7"/>
          <p:cNvSpPr txBox="1">
            <a:spLocks noChangeArrowheads="1"/>
          </p:cNvSpPr>
          <p:nvPr/>
        </p:nvSpPr>
        <p:spPr bwMode="auto">
          <a:xfrm>
            <a:off x="609600" y="944563"/>
            <a:ext cx="2438400" cy="412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1475" indent="-371475" algn="l">
              <a:spcBef>
                <a:spcPct val="50000"/>
              </a:spcBef>
              <a:buFontTx/>
              <a:buAutoNum type="romanLcPeriod"/>
            </a:pPr>
            <a:r>
              <a:rPr lang="en-US" sz="2100">
                <a:solidFill>
                  <a:srgbClr val="0000FF"/>
                </a:solidFill>
              </a:rPr>
              <a:t>Neutral flame</a:t>
            </a:r>
          </a:p>
        </p:txBody>
      </p:sp>
      <p:sp>
        <p:nvSpPr>
          <p:cNvPr id="226312" name="Text Box 8"/>
          <p:cNvSpPr txBox="1">
            <a:spLocks noChangeArrowheads="1"/>
          </p:cNvSpPr>
          <p:nvPr/>
        </p:nvSpPr>
        <p:spPr bwMode="auto">
          <a:xfrm>
            <a:off x="990600" y="1468438"/>
            <a:ext cx="7620000" cy="893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/>
              <a:t> </a:t>
            </a:r>
            <a:r>
              <a:rPr lang="en-US" sz="2100" b="0">
                <a:solidFill>
                  <a:srgbClr val="D60093"/>
                </a:solidFill>
              </a:rPr>
              <a:t>Obtained by supplying equal volumes of oxygen &amp; acetylene</a:t>
            </a:r>
          </a:p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>
                <a:solidFill>
                  <a:srgbClr val="D60093"/>
                </a:solidFill>
              </a:rPr>
              <a:t> Used in oxy-acetylene welding 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 rot="18900000">
            <a:off x="3778250" y="200025"/>
            <a:ext cx="1098550" cy="1704975"/>
            <a:chOff x="963" y="525"/>
            <a:chExt cx="692" cy="1074"/>
          </a:xfrm>
        </p:grpSpPr>
        <p:pic>
          <p:nvPicPr>
            <p:cNvPr id="226314" name="Picture 1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700000">
              <a:off x="816" y="672"/>
              <a:ext cx="72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1"/>
            <p:cNvGrpSpPr>
              <a:grpSpLocks noChangeAspect="1"/>
            </p:cNvGrpSpPr>
            <p:nvPr/>
          </p:nvGrpSpPr>
          <p:grpSpPr bwMode="auto">
            <a:xfrm rot="2700000">
              <a:off x="1332" y="1275"/>
              <a:ext cx="518" cy="129"/>
              <a:chOff x="2160" y="1296"/>
              <a:chExt cx="633" cy="158"/>
            </a:xfrm>
          </p:grpSpPr>
          <p:sp>
            <p:nvSpPr>
              <p:cNvPr id="226316" name="Oval 12"/>
              <p:cNvSpPr>
                <a:spLocks noChangeAspect="1" noChangeArrowheads="1"/>
              </p:cNvSpPr>
              <p:nvPr/>
            </p:nvSpPr>
            <p:spPr bwMode="auto">
              <a:xfrm>
                <a:off x="2160" y="1296"/>
                <a:ext cx="633" cy="158"/>
              </a:xfrm>
              <a:prstGeom prst="ellipse">
                <a:avLst/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317" name="Oval 13"/>
              <p:cNvSpPr>
                <a:spLocks noChangeAspect="1" noChangeArrowheads="1"/>
              </p:cNvSpPr>
              <p:nvPr/>
            </p:nvSpPr>
            <p:spPr bwMode="auto">
              <a:xfrm>
                <a:off x="2160" y="1328"/>
                <a:ext cx="192" cy="9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26318" name="Text Box 14"/>
          <p:cNvSpPr txBox="1">
            <a:spLocks noChangeArrowheads="1"/>
          </p:cNvSpPr>
          <p:nvPr/>
        </p:nvSpPr>
        <p:spPr bwMode="auto">
          <a:xfrm>
            <a:off x="990600" y="3124200"/>
            <a:ext cx="8153400" cy="137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/>
              <a:t> </a:t>
            </a:r>
            <a:r>
              <a:rPr lang="en-US" sz="2100" b="0">
                <a:solidFill>
                  <a:srgbClr val="D60093"/>
                </a:solidFill>
              </a:rPr>
              <a:t>Obtained by supplying excess acetylene in the gas ratio 0.95 to 1</a:t>
            </a:r>
          </a:p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>
                <a:solidFill>
                  <a:srgbClr val="D60093"/>
                </a:solidFill>
              </a:rPr>
              <a:t> Consists of 2 cones</a:t>
            </a:r>
          </a:p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>
                <a:solidFill>
                  <a:srgbClr val="D60093"/>
                </a:solidFill>
              </a:rPr>
              <a:t> used in welding of alloy steels, cast iron &amp; aluminium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3378200" y="2362200"/>
            <a:ext cx="1955800" cy="685800"/>
            <a:chOff x="2388" y="2767"/>
            <a:chExt cx="1232" cy="432"/>
          </a:xfrm>
        </p:grpSpPr>
        <p:pic>
          <p:nvPicPr>
            <p:cNvPr id="226320" name="Picture 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600000">
              <a:off x="2388" y="2767"/>
              <a:ext cx="72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6322" name="Oval 18"/>
            <p:cNvSpPr>
              <a:spLocks noChangeAspect="1" noChangeArrowheads="1"/>
            </p:cNvSpPr>
            <p:nvPr/>
          </p:nvSpPr>
          <p:spPr bwMode="auto">
            <a:xfrm rot="21600000">
              <a:off x="3102" y="2947"/>
              <a:ext cx="518" cy="129"/>
            </a:xfrm>
            <a:prstGeom prst="ellipse">
              <a:avLst/>
            </a:prstGeom>
            <a:solidFill>
              <a:srgbClr val="0000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24" name="Oval 20"/>
            <p:cNvSpPr>
              <a:spLocks noChangeArrowheads="1"/>
            </p:cNvSpPr>
            <p:nvPr/>
          </p:nvSpPr>
          <p:spPr bwMode="auto">
            <a:xfrm rot="21600000">
              <a:off x="3096" y="2964"/>
              <a:ext cx="317" cy="98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23" name="Oval 19"/>
            <p:cNvSpPr>
              <a:spLocks noChangeAspect="1" noChangeArrowheads="1"/>
            </p:cNvSpPr>
            <p:nvPr/>
          </p:nvSpPr>
          <p:spPr bwMode="auto">
            <a:xfrm rot="21600000">
              <a:off x="3102" y="2973"/>
              <a:ext cx="157" cy="79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6326" name="Text Box 22"/>
          <p:cNvSpPr txBox="1">
            <a:spLocks noChangeArrowheads="1"/>
          </p:cNvSpPr>
          <p:nvPr/>
        </p:nvSpPr>
        <p:spPr bwMode="auto">
          <a:xfrm>
            <a:off x="990600" y="5181600"/>
            <a:ext cx="8153400" cy="137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/>
              <a:t> </a:t>
            </a:r>
            <a:r>
              <a:rPr lang="en-US" sz="2100" b="0">
                <a:solidFill>
                  <a:srgbClr val="D60093"/>
                </a:solidFill>
              </a:rPr>
              <a:t>Obtained by supplying excess oxygen in the gas ratio 1.15 to 1.5</a:t>
            </a:r>
          </a:p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>
                <a:solidFill>
                  <a:srgbClr val="D60093"/>
                </a:solidFill>
              </a:rPr>
              <a:t> Inner white cone is shorter</a:t>
            </a:r>
          </a:p>
          <a:p>
            <a:pPr algn="l">
              <a:spcBef>
                <a:spcPct val="50000"/>
              </a:spcBef>
              <a:buFont typeface="Arial" charset="0"/>
              <a:buChar char="–"/>
            </a:pPr>
            <a:r>
              <a:rPr lang="en-US" sz="2100" b="0">
                <a:solidFill>
                  <a:srgbClr val="D60093"/>
                </a:solidFill>
              </a:rPr>
              <a:t> Not suitable for welding</a:t>
            </a:r>
          </a:p>
        </p:txBody>
      </p: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3378200" y="4546600"/>
            <a:ext cx="1955800" cy="685800"/>
            <a:chOff x="2004" y="2833"/>
            <a:chExt cx="1232" cy="432"/>
          </a:xfrm>
        </p:grpSpPr>
        <p:pic>
          <p:nvPicPr>
            <p:cNvPr id="226328" name="Picture 2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600000">
              <a:off x="2004" y="2833"/>
              <a:ext cx="72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6330" name="Oval 26"/>
            <p:cNvSpPr>
              <a:spLocks noChangeAspect="1" noChangeArrowheads="1"/>
            </p:cNvSpPr>
            <p:nvPr/>
          </p:nvSpPr>
          <p:spPr bwMode="auto">
            <a:xfrm rot="21600000">
              <a:off x="2718" y="3013"/>
              <a:ext cx="518" cy="129"/>
            </a:xfrm>
            <a:prstGeom prst="ellipse">
              <a:avLst/>
            </a:prstGeom>
            <a:solidFill>
              <a:srgbClr val="0000FF"/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331" name="Oval 27"/>
            <p:cNvSpPr>
              <a:spLocks noChangeAspect="1" noChangeArrowheads="1"/>
            </p:cNvSpPr>
            <p:nvPr/>
          </p:nvSpPr>
          <p:spPr bwMode="auto">
            <a:xfrm rot="21600000">
              <a:off x="2710" y="3046"/>
              <a:ext cx="132" cy="66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4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8" name="Line 10"/>
          <p:cNvSpPr>
            <a:spLocks noChangeShapeType="1"/>
          </p:cNvSpPr>
          <p:nvPr/>
        </p:nvSpPr>
        <p:spPr bwMode="auto">
          <a:xfrm>
            <a:off x="3962400" y="2141538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98" name="Rectangle 50"/>
          <p:cNvSpPr>
            <a:spLocks noChangeArrowheads="1"/>
          </p:cNvSpPr>
          <p:nvPr/>
        </p:nvSpPr>
        <p:spPr bwMode="auto">
          <a:xfrm>
            <a:off x="304800" y="152400"/>
            <a:ext cx="2576513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rgbClr val="FF0066"/>
                </a:solidFill>
              </a:rPr>
              <a:t>Classification</a:t>
            </a:r>
          </a:p>
        </p:txBody>
      </p:sp>
      <p:sp>
        <p:nvSpPr>
          <p:cNvPr id="104496" name="Rectangle 48"/>
          <p:cNvSpPr>
            <a:spLocks noChangeArrowheads="1"/>
          </p:cNvSpPr>
          <p:nvPr/>
        </p:nvSpPr>
        <p:spPr bwMode="auto">
          <a:xfrm>
            <a:off x="7507288" y="5486400"/>
            <a:ext cx="1103312" cy="457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CARBON ARC</a:t>
            </a:r>
          </a:p>
        </p:txBody>
      </p:sp>
      <p:sp>
        <p:nvSpPr>
          <p:cNvPr id="104460" name="Rectangle 12"/>
          <p:cNvSpPr>
            <a:spLocks noChangeArrowheads="1"/>
          </p:cNvSpPr>
          <p:nvPr/>
        </p:nvSpPr>
        <p:spPr bwMode="auto">
          <a:xfrm>
            <a:off x="5181600" y="1981200"/>
            <a:ext cx="1981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600">
                <a:solidFill>
                  <a:srgbClr val="800000"/>
                </a:solidFill>
              </a:rPr>
              <a:t>FUSION WELDING</a:t>
            </a:r>
          </a:p>
        </p:txBody>
      </p:sp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1524000" y="1981200"/>
            <a:ext cx="1981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600">
                <a:solidFill>
                  <a:srgbClr val="800000"/>
                </a:solidFill>
              </a:rPr>
              <a:t>PRESSURE WELDING</a:t>
            </a:r>
          </a:p>
        </p:txBody>
      </p:sp>
      <p:sp>
        <p:nvSpPr>
          <p:cNvPr id="104470" name="Line 22"/>
          <p:cNvSpPr>
            <a:spLocks noChangeShapeType="1"/>
          </p:cNvSpPr>
          <p:nvPr/>
        </p:nvSpPr>
        <p:spPr bwMode="auto">
          <a:xfrm>
            <a:off x="1676400" y="2743200"/>
            <a:ext cx="1588" cy="2286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1676400" y="2514600"/>
            <a:ext cx="1676400" cy="236538"/>
            <a:chOff x="1056" y="1584"/>
            <a:chExt cx="1056" cy="149"/>
          </a:xfrm>
        </p:grpSpPr>
        <p:sp>
          <p:nvSpPr>
            <p:cNvPr id="104461" name="Line 13"/>
            <p:cNvSpPr>
              <a:spLocks noChangeShapeType="1"/>
            </p:cNvSpPr>
            <p:nvPr/>
          </p:nvSpPr>
          <p:spPr bwMode="auto">
            <a:xfrm>
              <a:off x="1584" y="1584"/>
              <a:ext cx="1" cy="149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69" name="Line 21"/>
            <p:cNvSpPr>
              <a:spLocks noChangeShapeType="1"/>
            </p:cNvSpPr>
            <p:nvPr/>
          </p:nvSpPr>
          <p:spPr bwMode="auto">
            <a:xfrm>
              <a:off x="1056" y="1728"/>
              <a:ext cx="1056" cy="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471" name="Line 23"/>
          <p:cNvSpPr>
            <a:spLocks noChangeShapeType="1"/>
          </p:cNvSpPr>
          <p:nvPr/>
        </p:nvSpPr>
        <p:spPr bwMode="auto">
          <a:xfrm>
            <a:off x="3352800" y="2743200"/>
            <a:ext cx="0" cy="2286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72" name="Rectangle 24"/>
          <p:cNvSpPr>
            <a:spLocks noChangeArrowheads="1"/>
          </p:cNvSpPr>
          <p:nvPr/>
        </p:nvSpPr>
        <p:spPr bwMode="auto">
          <a:xfrm>
            <a:off x="1066800" y="2971800"/>
            <a:ext cx="14478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500"/>
              <a:t>FORGE WELDING</a:t>
            </a:r>
          </a:p>
        </p:txBody>
      </p:sp>
      <p:sp>
        <p:nvSpPr>
          <p:cNvPr id="104473" name="Rectangle 25"/>
          <p:cNvSpPr>
            <a:spLocks noChangeArrowheads="1"/>
          </p:cNvSpPr>
          <p:nvPr/>
        </p:nvSpPr>
        <p:spPr bwMode="auto">
          <a:xfrm>
            <a:off x="2692400" y="2971800"/>
            <a:ext cx="14478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en-US" sz="1500">
                <a:solidFill>
                  <a:srgbClr val="CC6600"/>
                </a:solidFill>
                <a:hlinkClick r:id="rId3" action="ppaction://hlinksldjump"/>
              </a:rPr>
              <a:t>RESISTANCE</a:t>
            </a:r>
          </a:p>
          <a:p>
            <a:pPr algn="l"/>
            <a:r>
              <a:rPr lang="en-US" sz="1500">
                <a:solidFill>
                  <a:srgbClr val="CC6600"/>
                </a:solidFill>
                <a:hlinkClick r:id="rId3" action="ppaction://hlinksldjump"/>
              </a:rPr>
              <a:t>WELDING</a:t>
            </a:r>
            <a:endParaRPr lang="en-US" sz="1500">
              <a:solidFill>
                <a:srgbClr val="CC6600"/>
              </a:solidFill>
            </a:endParaRPr>
          </a:p>
        </p:txBody>
      </p:sp>
      <p:sp>
        <p:nvSpPr>
          <p:cNvPr id="104476" name="Rectangle 28"/>
          <p:cNvSpPr>
            <a:spLocks noChangeArrowheads="1"/>
          </p:cNvSpPr>
          <p:nvPr/>
        </p:nvSpPr>
        <p:spPr bwMode="auto">
          <a:xfrm>
            <a:off x="4343400" y="2971800"/>
            <a:ext cx="11430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500"/>
              <a:t>THERMITWELDING</a:t>
            </a:r>
          </a:p>
          <a:p>
            <a:endParaRPr lang="en-US" sz="1500"/>
          </a:p>
        </p:txBody>
      </p:sp>
      <p:sp>
        <p:nvSpPr>
          <p:cNvPr id="104477" name="Rectangle 29"/>
          <p:cNvSpPr>
            <a:spLocks noChangeArrowheads="1"/>
          </p:cNvSpPr>
          <p:nvPr/>
        </p:nvSpPr>
        <p:spPr bwMode="auto">
          <a:xfrm>
            <a:off x="5638800" y="2971800"/>
            <a:ext cx="10922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500">
                <a:solidFill>
                  <a:srgbClr val="D60093"/>
                </a:solidFill>
                <a:hlinkClick r:id="rId4" action="ppaction://hlinksldjump"/>
              </a:rPr>
              <a:t>ARC WELDING</a:t>
            </a:r>
            <a:r>
              <a:rPr lang="en-US" sz="1500" b="0">
                <a:solidFill>
                  <a:srgbClr val="D60093"/>
                </a:solidFill>
                <a:hlinkClick r:id="rId4" action="ppaction://hlinksldjump"/>
              </a:rPr>
              <a:t>	</a:t>
            </a:r>
            <a:endParaRPr lang="en-US" sz="1500">
              <a:solidFill>
                <a:srgbClr val="D60093"/>
              </a:solidFill>
            </a:endParaRPr>
          </a:p>
        </p:txBody>
      </p:sp>
      <p:sp>
        <p:nvSpPr>
          <p:cNvPr id="104478" name="Rectangle 30"/>
          <p:cNvSpPr>
            <a:spLocks noChangeArrowheads="1"/>
          </p:cNvSpPr>
          <p:nvPr/>
        </p:nvSpPr>
        <p:spPr bwMode="auto">
          <a:xfrm>
            <a:off x="6934200" y="2971800"/>
            <a:ext cx="1143000" cy="609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500">
                <a:solidFill>
                  <a:srgbClr val="D60093"/>
                </a:solidFill>
                <a:hlinkClick r:id="rId5" action="ppaction://hlinksldjump"/>
              </a:rPr>
              <a:t>GAS WELDING</a:t>
            </a:r>
            <a:endParaRPr lang="en-US" sz="1500">
              <a:solidFill>
                <a:srgbClr val="D60093"/>
              </a:solidFill>
            </a:endParaRPr>
          </a:p>
        </p:txBody>
      </p: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219200" y="3581400"/>
            <a:ext cx="3657600" cy="304800"/>
            <a:chOff x="768" y="2256"/>
            <a:chExt cx="2304" cy="192"/>
          </a:xfrm>
        </p:grpSpPr>
        <p:sp>
          <p:nvSpPr>
            <p:cNvPr id="104479" name="Line 31"/>
            <p:cNvSpPr>
              <a:spLocks noChangeShapeType="1"/>
            </p:cNvSpPr>
            <p:nvPr/>
          </p:nvSpPr>
          <p:spPr bwMode="auto">
            <a:xfrm>
              <a:off x="2160" y="2256"/>
              <a:ext cx="0" cy="192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80" name="Line 32"/>
            <p:cNvSpPr>
              <a:spLocks noChangeShapeType="1"/>
            </p:cNvSpPr>
            <p:nvPr/>
          </p:nvSpPr>
          <p:spPr bwMode="auto">
            <a:xfrm flipH="1">
              <a:off x="768" y="2448"/>
              <a:ext cx="2304" cy="0"/>
            </a:xfrm>
            <a:prstGeom prst="line">
              <a:avLst/>
            </a:prstGeom>
            <a:noFill/>
            <a:ln w="19050">
              <a:solidFill>
                <a:srgbClr val="CC66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481" name="Line 33"/>
          <p:cNvSpPr>
            <a:spLocks noChangeShapeType="1"/>
          </p:cNvSpPr>
          <p:nvPr/>
        </p:nvSpPr>
        <p:spPr bwMode="auto">
          <a:xfrm flipH="1">
            <a:off x="1219200" y="3886200"/>
            <a:ext cx="12700" cy="488950"/>
          </a:xfrm>
          <a:prstGeom prst="lin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82" name="Line 34"/>
          <p:cNvSpPr>
            <a:spLocks noChangeShapeType="1"/>
          </p:cNvSpPr>
          <p:nvPr/>
        </p:nvSpPr>
        <p:spPr bwMode="auto">
          <a:xfrm>
            <a:off x="2400300" y="3886200"/>
            <a:ext cx="0" cy="457200"/>
          </a:xfrm>
          <a:prstGeom prst="lin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83" name="Line 35"/>
          <p:cNvSpPr>
            <a:spLocks noChangeShapeType="1"/>
          </p:cNvSpPr>
          <p:nvPr/>
        </p:nvSpPr>
        <p:spPr bwMode="auto">
          <a:xfrm>
            <a:off x="3721100" y="3886200"/>
            <a:ext cx="0" cy="457200"/>
          </a:xfrm>
          <a:prstGeom prst="lin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84" name="Line 36"/>
          <p:cNvSpPr>
            <a:spLocks noChangeShapeType="1"/>
          </p:cNvSpPr>
          <p:nvPr/>
        </p:nvSpPr>
        <p:spPr bwMode="auto">
          <a:xfrm>
            <a:off x="4876800" y="3886200"/>
            <a:ext cx="0" cy="457200"/>
          </a:xfrm>
          <a:prstGeom prst="line">
            <a:avLst/>
          </a:prstGeom>
          <a:noFill/>
          <a:ln w="19050">
            <a:solidFill>
              <a:srgbClr val="CC66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685800" y="4343400"/>
            <a:ext cx="10668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SPOT WELDING</a:t>
            </a:r>
          </a:p>
        </p:txBody>
      </p:sp>
      <p:sp>
        <p:nvSpPr>
          <p:cNvPr id="104486" name="Rectangle 38"/>
          <p:cNvSpPr>
            <a:spLocks noChangeArrowheads="1"/>
          </p:cNvSpPr>
          <p:nvPr/>
        </p:nvSpPr>
        <p:spPr bwMode="auto">
          <a:xfrm>
            <a:off x="1905000" y="4343400"/>
            <a:ext cx="10668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BUTT WELDING</a:t>
            </a:r>
          </a:p>
        </p:txBody>
      </p:sp>
      <p:sp>
        <p:nvSpPr>
          <p:cNvPr id="104487" name="Rectangle 39"/>
          <p:cNvSpPr>
            <a:spLocks noChangeArrowheads="1"/>
          </p:cNvSpPr>
          <p:nvPr/>
        </p:nvSpPr>
        <p:spPr bwMode="auto">
          <a:xfrm>
            <a:off x="3200400" y="4343400"/>
            <a:ext cx="12192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500">
                <a:solidFill>
                  <a:schemeClr val="accent2"/>
                </a:solidFill>
              </a:rPr>
              <a:t>SEAM WELDING</a:t>
            </a:r>
          </a:p>
        </p:txBody>
      </p:sp>
      <p:sp>
        <p:nvSpPr>
          <p:cNvPr id="104488" name="Rectangle 40"/>
          <p:cNvSpPr>
            <a:spLocks noChangeArrowheads="1"/>
          </p:cNvSpPr>
          <p:nvPr/>
        </p:nvSpPr>
        <p:spPr bwMode="auto">
          <a:xfrm>
            <a:off x="4572000" y="4343400"/>
            <a:ext cx="1371600" cy="53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PERCUSSION WELDING</a:t>
            </a:r>
          </a:p>
        </p:txBody>
      </p: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4572000" y="3581400"/>
            <a:ext cx="3429000" cy="1600200"/>
            <a:chOff x="2880" y="2256"/>
            <a:chExt cx="2160" cy="1008"/>
          </a:xfrm>
        </p:grpSpPr>
        <p:sp>
          <p:nvSpPr>
            <p:cNvPr id="104489" name="Line 41"/>
            <p:cNvSpPr>
              <a:spLocks noChangeShapeType="1"/>
            </p:cNvSpPr>
            <p:nvPr/>
          </p:nvSpPr>
          <p:spPr bwMode="auto">
            <a:xfrm>
              <a:off x="3888" y="2256"/>
              <a:ext cx="0" cy="1008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90" name="Line 42"/>
            <p:cNvSpPr>
              <a:spLocks noChangeShapeType="1"/>
            </p:cNvSpPr>
            <p:nvPr/>
          </p:nvSpPr>
          <p:spPr bwMode="auto">
            <a:xfrm>
              <a:off x="2880" y="3264"/>
              <a:ext cx="2160" cy="0"/>
            </a:xfrm>
            <a:prstGeom prst="line">
              <a:avLst/>
            </a:prstGeom>
            <a:noFill/>
            <a:ln w="19050">
              <a:solidFill>
                <a:srgbClr val="D6009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491" name="Line 43"/>
          <p:cNvSpPr>
            <a:spLocks noChangeShapeType="1"/>
          </p:cNvSpPr>
          <p:nvPr/>
        </p:nvSpPr>
        <p:spPr bwMode="auto">
          <a:xfrm>
            <a:off x="4572000" y="5181600"/>
            <a:ext cx="1588" cy="304800"/>
          </a:xfrm>
          <a:prstGeom prst="line">
            <a:avLst/>
          </a:prstGeom>
          <a:noFill/>
          <a:ln w="19050">
            <a:solidFill>
              <a:srgbClr val="D6009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92" name="Line 44"/>
          <p:cNvSpPr>
            <a:spLocks noChangeShapeType="1"/>
          </p:cNvSpPr>
          <p:nvPr/>
        </p:nvSpPr>
        <p:spPr bwMode="auto">
          <a:xfrm>
            <a:off x="6172200" y="5181600"/>
            <a:ext cx="0" cy="304800"/>
          </a:xfrm>
          <a:prstGeom prst="line">
            <a:avLst/>
          </a:prstGeom>
          <a:noFill/>
          <a:ln w="19050">
            <a:solidFill>
              <a:srgbClr val="D6009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93" name="Line 45"/>
          <p:cNvSpPr>
            <a:spLocks noChangeShapeType="1"/>
          </p:cNvSpPr>
          <p:nvPr/>
        </p:nvSpPr>
        <p:spPr bwMode="auto">
          <a:xfrm>
            <a:off x="8001000" y="5181600"/>
            <a:ext cx="0" cy="304800"/>
          </a:xfrm>
          <a:prstGeom prst="line">
            <a:avLst/>
          </a:prstGeom>
          <a:noFill/>
          <a:ln w="19050">
            <a:solidFill>
              <a:srgbClr val="D6009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94" name="Rectangle 46"/>
          <p:cNvSpPr>
            <a:spLocks noChangeArrowheads="1"/>
          </p:cNvSpPr>
          <p:nvPr/>
        </p:nvSpPr>
        <p:spPr bwMode="auto">
          <a:xfrm>
            <a:off x="4076700" y="5486400"/>
            <a:ext cx="990600" cy="457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chemeClr val="accent2"/>
                </a:solidFill>
              </a:rPr>
              <a:t>METAL ARC</a:t>
            </a:r>
          </a:p>
        </p:txBody>
      </p:sp>
      <p:sp>
        <p:nvSpPr>
          <p:cNvPr id="104495" name="Rectangle 47"/>
          <p:cNvSpPr>
            <a:spLocks noChangeArrowheads="1"/>
          </p:cNvSpPr>
          <p:nvPr/>
        </p:nvSpPr>
        <p:spPr bwMode="auto">
          <a:xfrm>
            <a:off x="5334000" y="5486400"/>
            <a:ext cx="1727200" cy="457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400"/>
              <a:t>ATOMIC HYDROGEN</a:t>
            </a:r>
          </a:p>
        </p:txBody>
      </p:sp>
      <p:sp>
        <p:nvSpPr>
          <p:cNvPr id="104463" name="Line 15"/>
          <p:cNvSpPr>
            <a:spLocks noChangeShapeType="1"/>
          </p:cNvSpPr>
          <p:nvPr/>
        </p:nvSpPr>
        <p:spPr bwMode="auto">
          <a:xfrm>
            <a:off x="4343400" y="1143000"/>
            <a:ext cx="0" cy="5334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497" name="Rectangle 49"/>
          <p:cNvSpPr>
            <a:spLocks noChangeArrowheads="1"/>
          </p:cNvSpPr>
          <p:nvPr/>
        </p:nvSpPr>
        <p:spPr bwMode="auto">
          <a:xfrm>
            <a:off x="3581400" y="762000"/>
            <a:ext cx="1600200" cy="381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8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WELDING</a:t>
            </a: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2514600" y="1676400"/>
            <a:ext cx="3657600" cy="312738"/>
            <a:chOff x="1584" y="1056"/>
            <a:chExt cx="2304" cy="197"/>
          </a:xfrm>
        </p:grpSpPr>
        <p:sp>
          <p:nvSpPr>
            <p:cNvPr id="104459" name="Line 11"/>
            <p:cNvSpPr>
              <a:spLocks noChangeShapeType="1"/>
            </p:cNvSpPr>
            <p:nvPr/>
          </p:nvSpPr>
          <p:spPr bwMode="auto">
            <a:xfrm>
              <a:off x="3888" y="1061"/>
              <a:ext cx="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00" name="Line 52"/>
            <p:cNvSpPr>
              <a:spLocks noChangeShapeType="1"/>
            </p:cNvSpPr>
            <p:nvPr/>
          </p:nvSpPr>
          <p:spPr bwMode="auto">
            <a:xfrm>
              <a:off x="1584" y="1056"/>
              <a:ext cx="230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501" name="Line 53"/>
            <p:cNvSpPr>
              <a:spLocks noChangeShapeType="1"/>
            </p:cNvSpPr>
            <p:nvPr/>
          </p:nvSpPr>
          <p:spPr bwMode="auto">
            <a:xfrm>
              <a:off x="1584" y="1056"/>
              <a:ext cx="0" cy="19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70"/>
          <p:cNvGrpSpPr>
            <a:grpSpLocks/>
          </p:cNvGrpSpPr>
          <p:nvPr/>
        </p:nvGrpSpPr>
        <p:grpSpPr bwMode="auto">
          <a:xfrm>
            <a:off x="4800600" y="2514600"/>
            <a:ext cx="2667000" cy="228600"/>
            <a:chOff x="3024" y="1584"/>
            <a:chExt cx="1680" cy="144"/>
          </a:xfrm>
        </p:grpSpPr>
        <p:sp>
          <p:nvSpPr>
            <p:cNvPr id="104468" name="Line 20"/>
            <p:cNvSpPr>
              <a:spLocks noChangeShapeType="1"/>
            </p:cNvSpPr>
            <p:nvPr/>
          </p:nvSpPr>
          <p:spPr bwMode="auto">
            <a:xfrm>
              <a:off x="3888" y="1584"/>
              <a:ext cx="0" cy="144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474" name="Line 26"/>
            <p:cNvSpPr>
              <a:spLocks noChangeShapeType="1"/>
            </p:cNvSpPr>
            <p:nvPr/>
          </p:nvSpPr>
          <p:spPr bwMode="auto">
            <a:xfrm>
              <a:off x="3024" y="1728"/>
              <a:ext cx="1680" cy="0"/>
            </a:xfrm>
            <a:prstGeom prst="line">
              <a:avLst/>
            </a:prstGeom>
            <a:noFill/>
            <a:ln w="1905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503" name="Line 55"/>
          <p:cNvSpPr>
            <a:spLocks noChangeShapeType="1"/>
          </p:cNvSpPr>
          <p:nvPr/>
        </p:nvSpPr>
        <p:spPr bwMode="auto">
          <a:xfrm>
            <a:off x="7467600" y="2743200"/>
            <a:ext cx="0" cy="2286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504" name="Line 56"/>
          <p:cNvSpPr>
            <a:spLocks noChangeShapeType="1"/>
          </p:cNvSpPr>
          <p:nvPr/>
        </p:nvSpPr>
        <p:spPr bwMode="auto">
          <a:xfrm>
            <a:off x="4800600" y="2743200"/>
            <a:ext cx="0" cy="2286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517" name="Line 69"/>
          <p:cNvSpPr>
            <a:spLocks noChangeShapeType="1"/>
          </p:cNvSpPr>
          <p:nvPr/>
        </p:nvSpPr>
        <p:spPr bwMode="auto">
          <a:xfrm>
            <a:off x="6172200" y="2743200"/>
            <a:ext cx="0" cy="2286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49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150"/>
                                        <p:tgtEl>
                                          <p:spTgt spid="10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150"/>
                                        <p:tgtEl>
                                          <p:spTgt spid="10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50"/>
                                        <p:tgtEl>
                                          <p:spTgt spid="104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150"/>
                                        <p:tgtEl>
                                          <p:spTgt spid="104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150"/>
                                        <p:tgtEl>
                                          <p:spTgt spid="104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50"/>
                                        <p:tgtEl>
                                          <p:spTgt spid="104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2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3" dur="150"/>
                                        <p:tgtEl>
                                          <p:spTgt spid="104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4" dur="150"/>
                                        <p:tgtEl>
                                          <p:spTgt spid="104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50"/>
                                        <p:tgtEl>
                                          <p:spTgt spid="104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225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225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4" dur="150"/>
                                        <p:tgtEl>
                                          <p:spTgt spid="10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5" dur="150"/>
                                        <p:tgtEl>
                                          <p:spTgt spid="10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50"/>
                                        <p:tgtEl>
                                          <p:spTgt spid="104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9" dur="150"/>
                                        <p:tgtEl>
                                          <p:spTgt spid="10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0" dur="150"/>
                                        <p:tgtEl>
                                          <p:spTgt spid="10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50"/>
                                        <p:tgtEl>
                                          <p:spTgt spid="104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5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5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0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150"/>
                                        <p:tgtEl>
                                          <p:spTgt spid="104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150"/>
                                        <p:tgtEl>
                                          <p:spTgt spid="104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50"/>
                                        <p:tgtEl>
                                          <p:spTgt spid="104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9175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175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7" dur="150"/>
                                        <p:tgtEl>
                                          <p:spTgt spid="104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8" dur="150"/>
                                        <p:tgtEl>
                                          <p:spTgt spid="104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50"/>
                                        <p:tgtEl>
                                          <p:spTgt spid="104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8" dur="150"/>
                                        <p:tgtEl>
                                          <p:spTgt spid="104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9" dur="150"/>
                                        <p:tgtEl>
                                          <p:spTgt spid="104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50"/>
                                        <p:tgtEl>
                                          <p:spTgt spid="104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825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825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6825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2" dur="150"/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3" dur="150"/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50"/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725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7725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3" dur="150"/>
                                        <p:tgtEl>
                                          <p:spTgt spid="104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4" dur="150"/>
                                        <p:tgtEl>
                                          <p:spTgt spid="104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50"/>
                                        <p:tgtEl>
                                          <p:spTgt spid="104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8625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8625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4" dur="150"/>
                                        <p:tgtEl>
                                          <p:spTgt spid="10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5" dur="150"/>
                                        <p:tgtEl>
                                          <p:spTgt spid="10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50"/>
                                        <p:tgtEl>
                                          <p:spTgt spid="104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9525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9525"/>
                            </p:stCondLst>
                            <p:childTnLst>
                              <p:par>
                                <p:cTn id="1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5" dur="150"/>
                                        <p:tgtEl>
                                          <p:spTgt spid="10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6" dur="150"/>
                                        <p:tgtEl>
                                          <p:spTgt spid="10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50"/>
                                        <p:tgtEl>
                                          <p:spTgt spid="104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875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7875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7875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9" dur="150"/>
                                        <p:tgtEl>
                                          <p:spTgt spid="10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0" dur="150"/>
                                        <p:tgtEl>
                                          <p:spTgt spid="10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50"/>
                                        <p:tgtEl>
                                          <p:spTgt spid="10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8550"/>
                            </p:stCondLst>
                            <p:childTnLst>
                              <p:par>
                                <p:cTn id="1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855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0" dur="150"/>
                                        <p:tgtEl>
                                          <p:spTgt spid="104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1" dur="150"/>
                                        <p:tgtEl>
                                          <p:spTgt spid="104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50"/>
                                        <p:tgtEl>
                                          <p:spTgt spid="104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9675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9675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1" dur="150"/>
                                        <p:tgtEl>
                                          <p:spTgt spid="104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2" dur="150"/>
                                        <p:tgtEl>
                                          <p:spTgt spid="104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50"/>
                                        <p:tgtEl>
                                          <p:spTgt spid="104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96" grpId="0" build="allAtOnce" animBg="1"/>
      <p:bldP spid="104460" grpId="0" build="allAtOnce" animBg="1"/>
      <p:bldP spid="104467" grpId="0" build="allAtOnce" animBg="1"/>
      <p:bldP spid="104470" grpId="0" animBg="1"/>
      <p:bldP spid="104471" grpId="0" animBg="1"/>
      <p:bldP spid="104472" grpId="0" build="allAtOnce" animBg="1"/>
      <p:bldP spid="104473" grpId="0" build="allAtOnce" animBg="1"/>
      <p:bldP spid="104476" grpId="0" build="allAtOnce" animBg="1"/>
      <p:bldP spid="104477" grpId="0" build="allAtOnce" animBg="1"/>
      <p:bldP spid="104478" grpId="0" build="allAtOnce" animBg="1"/>
      <p:bldP spid="104481" grpId="0" animBg="1"/>
      <p:bldP spid="104482" grpId="0" animBg="1"/>
      <p:bldP spid="104483" grpId="0" animBg="1"/>
      <p:bldP spid="104484" grpId="0" animBg="1"/>
      <p:bldP spid="104485" grpId="0" build="allAtOnce" animBg="1"/>
      <p:bldP spid="104486" grpId="0" build="allAtOnce" animBg="1"/>
      <p:bldP spid="104487" grpId="0" build="allAtOnce" animBg="1"/>
      <p:bldP spid="104488" grpId="0" build="allAtOnce" animBg="1"/>
      <p:bldP spid="104491" grpId="0" animBg="1"/>
      <p:bldP spid="104492" grpId="0" animBg="1"/>
      <p:bldP spid="104493" grpId="0" animBg="1"/>
      <p:bldP spid="104494" grpId="0" build="allAtOnce" animBg="1"/>
      <p:bldP spid="104495" grpId="0" build="allAtOnce" animBg="1"/>
      <p:bldP spid="104463" grpId="0" animBg="1"/>
      <p:bldP spid="104503" grpId="0" animBg="1"/>
      <p:bldP spid="104504" grpId="0" animBg="1"/>
      <p:bldP spid="1045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Freeform 2"/>
          <p:cNvSpPr>
            <a:spLocks/>
          </p:cNvSpPr>
          <p:nvPr/>
        </p:nvSpPr>
        <p:spPr bwMode="auto">
          <a:xfrm>
            <a:off x="4006850" y="3294063"/>
            <a:ext cx="2501900" cy="717550"/>
          </a:xfrm>
          <a:custGeom>
            <a:avLst/>
            <a:gdLst/>
            <a:ahLst/>
            <a:cxnLst>
              <a:cxn ang="0">
                <a:pos x="65" y="294"/>
              </a:cxn>
              <a:cxn ang="0">
                <a:pos x="160" y="213"/>
              </a:cxn>
              <a:cxn ang="0">
                <a:pos x="318" y="91"/>
              </a:cxn>
              <a:cxn ang="0">
                <a:pos x="542" y="34"/>
              </a:cxn>
              <a:cxn ang="0">
                <a:pos x="763" y="51"/>
              </a:cxn>
              <a:cxn ang="0">
                <a:pos x="1254" y="43"/>
              </a:cxn>
              <a:cxn ang="0">
                <a:pos x="1508" y="9"/>
              </a:cxn>
              <a:cxn ang="0">
                <a:pos x="1559" y="51"/>
              </a:cxn>
              <a:cxn ang="0">
                <a:pos x="1550" y="85"/>
              </a:cxn>
              <a:cxn ang="0">
                <a:pos x="1542" y="144"/>
              </a:cxn>
              <a:cxn ang="0">
                <a:pos x="1559" y="204"/>
              </a:cxn>
              <a:cxn ang="0">
                <a:pos x="1567" y="254"/>
              </a:cxn>
              <a:cxn ang="0">
                <a:pos x="1576" y="271"/>
              </a:cxn>
              <a:cxn ang="0">
                <a:pos x="1567" y="314"/>
              </a:cxn>
              <a:cxn ang="0">
                <a:pos x="1550" y="365"/>
              </a:cxn>
              <a:cxn ang="0">
                <a:pos x="1559" y="398"/>
              </a:cxn>
              <a:cxn ang="0">
                <a:pos x="1525" y="424"/>
              </a:cxn>
              <a:cxn ang="0">
                <a:pos x="1315" y="423"/>
              </a:cxn>
              <a:cxn ang="0">
                <a:pos x="959" y="419"/>
              </a:cxn>
              <a:cxn ang="0">
                <a:pos x="475" y="428"/>
              </a:cxn>
              <a:cxn ang="0">
                <a:pos x="171" y="408"/>
              </a:cxn>
              <a:cxn ang="0">
                <a:pos x="1" y="411"/>
              </a:cxn>
              <a:cxn ang="0">
                <a:pos x="65" y="294"/>
              </a:cxn>
            </a:cxnLst>
            <a:rect l="0" t="0" r="r" b="b"/>
            <a:pathLst>
              <a:path w="1576" h="452">
                <a:moveTo>
                  <a:pt x="65" y="294"/>
                </a:moveTo>
                <a:cubicBezTo>
                  <a:pt x="98" y="264"/>
                  <a:pt x="116" y="227"/>
                  <a:pt x="160" y="213"/>
                </a:cubicBezTo>
                <a:cubicBezTo>
                  <a:pt x="200" y="115"/>
                  <a:pt x="225" y="108"/>
                  <a:pt x="318" y="91"/>
                </a:cubicBezTo>
                <a:cubicBezTo>
                  <a:pt x="382" y="61"/>
                  <a:pt x="468" y="41"/>
                  <a:pt x="542" y="34"/>
                </a:cubicBezTo>
                <a:cubicBezTo>
                  <a:pt x="616" y="27"/>
                  <a:pt x="644" y="49"/>
                  <a:pt x="763" y="51"/>
                </a:cubicBezTo>
                <a:cubicBezTo>
                  <a:pt x="882" y="53"/>
                  <a:pt x="1130" y="50"/>
                  <a:pt x="1254" y="43"/>
                </a:cubicBezTo>
                <a:cubicBezTo>
                  <a:pt x="1326" y="37"/>
                  <a:pt x="1440" y="30"/>
                  <a:pt x="1508" y="9"/>
                </a:cubicBezTo>
                <a:cubicBezTo>
                  <a:pt x="1561" y="25"/>
                  <a:pt x="1528" y="0"/>
                  <a:pt x="1559" y="51"/>
                </a:cubicBezTo>
                <a:cubicBezTo>
                  <a:pt x="1553" y="58"/>
                  <a:pt x="1550" y="75"/>
                  <a:pt x="1550" y="85"/>
                </a:cubicBezTo>
                <a:cubicBezTo>
                  <a:pt x="1549" y="103"/>
                  <a:pt x="1542" y="144"/>
                  <a:pt x="1542" y="144"/>
                </a:cubicBezTo>
                <a:cubicBezTo>
                  <a:pt x="1543" y="164"/>
                  <a:pt x="1555" y="186"/>
                  <a:pt x="1559" y="204"/>
                </a:cubicBezTo>
                <a:cubicBezTo>
                  <a:pt x="1563" y="222"/>
                  <a:pt x="1564" y="243"/>
                  <a:pt x="1567" y="254"/>
                </a:cubicBezTo>
                <a:cubicBezTo>
                  <a:pt x="1570" y="265"/>
                  <a:pt x="1576" y="261"/>
                  <a:pt x="1576" y="271"/>
                </a:cubicBezTo>
                <a:cubicBezTo>
                  <a:pt x="1576" y="281"/>
                  <a:pt x="1571" y="298"/>
                  <a:pt x="1567" y="314"/>
                </a:cubicBezTo>
                <a:cubicBezTo>
                  <a:pt x="1563" y="330"/>
                  <a:pt x="1551" y="351"/>
                  <a:pt x="1550" y="365"/>
                </a:cubicBezTo>
                <a:cubicBezTo>
                  <a:pt x="1549" y="379"/>
                  <a:pt x="1563" y="388"/>
                  <a:pt x="1559" y="398"/>
                </a:cubicBezTo>
                <a:cubicBezTo>
                  <a:pt x="1555" y="408"/>
                  <a:pt x="1566" y="420"/>
                  <a:pt x="1525" y="424"/>
                </a:cubicBezTo>
                <a:cubicBezTo>
                  <a:pt x="1484" y="428"/>
                  <a:pt x="1409" y="424"/>
                  <a:pt x="1315" y="423"/>
                </a:cubicBezTo>
                <a:cubicBezTo>
                  <a:pt x="1206" y="452"/>
                  <a:pt x="1064" y="427"/>
                  <a:pt x="959" y="419"/>
                </a:cubicBezTo>
                <a:cubicBezTo>
                  <a:pt x="797" y="423"/>
                  <a:pt x="636" y="420"/>
                  <a:pt x="475" y="428"/>
                </a:cubicBezTo>
                <a:cubicBezTo>
                  <a:pt x="405" y="447"/>
                  <a:pt x="221" y="412"/>
                  <a:pt x="171" y="408"/>
                </a:cubicBezTo>
                <a:cubicBezTo>
                  <a:pt x="92" y="405"/>
                  <a:pt x="19" y="430"/>
                  <a:pt x="1" y="411"/>
                </a:cubicBezTo>
                <a:cubicBezTo>
                  <a:pt x="0" y="390"/>
                  <a:pt x="38" y="327"/>
                  <a:pt x="65" y="294"/>
                </a:cubicBezTo>
                <a:close/>
              </a:path>
            </a:pathLst>
          </a:custGeom>
          <a:gradFill rotWithShape="1">
            <a:gsLst>
              <a:gs pos="0">
                <a:srgbClr val="EAEAEA"/>
              </a:gs>
              <a:gs pos="100000">
                <a:srgbClr val="C0C0C0"/>
              </a:gs>
            </a:gsLst>
            <a:path path="rect">
              <a:fillToRect l="50000" t="50000" r="50000" b="50000"/>
            </a:path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38400" y="3962400"/>
            <a:ext cx="4038600" cy="533400"/>
            <a:chOff x="1104" y="2544"/>
            <a:chExt cx="2544" cy="336"/>
          </a:xfrm>
        </p:grpSpPr>
        <p:sp>
          <p:nvSpPr>
            <p:cNvPr id="218116" name="Line 4"/>
            <p:cNvSpPr>
              <a:spLocks noChangeShapeType="1"/>
            </p:cNvSpPr>
            <p:nvPr/>
          </p:nvSpPr>
          <p:spPr bwMode="auto">
            <a:xfrm flipV="1">
              <a:off x="1104" y="254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8117" name="Line 5"/>
            <p:cNvSpPr>
              <a:spLocks noChangeShapeType="1"/>
            </p:cNvSpPr>
            <p:nvPr/>
          </p:nvSpPr>
          <p:spPr bwMode="auto">
            <a:xfrm>
              <a:off x="1104" y="2544"/>
              <a:ext cx="25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8118" name="Line 6"/>
            <p:cNvSpPr>
              <a:spLocks noChangeShapeType="1"/>
            </p:cNvSpPr>
            <p:nvPr/>
          </p:nvSpPr>
          <p:spPr bwMode="auto">
            <a:xfrm flipV="1">
              <a:off x="3648" y="254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18119" name="Text Box 7"/>
          <p:cNvSpPr txBox="1">
            <a:spLocks noChangeArrowheads="1"/>
          </p:cNvSpPr>
          <p:nvPr/>
        </p:nvSpPr>
        <p:spPr bwMode="auto">
          <a:xfrm>
            <a:off x="5562600" y="2489200"/>
            <a:ext cx="1447800" cy="60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Molten weld metal</a:t>
            </a:r>
          </a:p>
        </p:txBody>
      </p:sp>
      <p:sp>
        <p:nvSpPr>
          <p:cNvPr id="218120" name="Text Box 8"/>
          <p:cNvSpPr txBox="1">
            <a:spLocks noChangeArrowheads="1"/>
          </p:cNvSpPr>
          <p:nvPr/>
        </p:nvSpPr>
        <p:spPr bwMode="auto">
          <a:xfrm>
            <a:off x="736600" y="2362200"/>
            <a:ext cx="1168400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Torch Tip</a:t>
            </a:r>
          </a:p>
        </p:txBody>
      </p:sp>
      <p:sp>
        <p:nvSpPr>
          <p:cNvPr id="218121" name="Text Box 9"/>
          <p:cNvSpPr txBox="1">
            <a:spLocks noChangeArrowheads="1"/>
          </p:cNvSpPr>
          <p:nvPr/>
        </p:nvSpPr>
        <p:spPr bwMode="auto">
          <a:xfrm>
            <a:off x="584200" y="3009900"/>
            <a:ext cx="1295400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Inner cone</a:t>
            </a:r>
          </a:p>
        </p:txBody>
      </p:sp>
      <p:sp>
        <p:nvSpPr>
          <p:cNvPr id="218122" name="Text Box 10"/>
          <p:cNvSpPr txBox="1">
            <a:spLocks noChangeArrowheads="1"/>
          </p:cNvSpPr>
          <p:nvPr/>
        </p:nvSpPr>
        <p:spPr bwMode="auto">
          <a:xfrm>
            <a:off x="2946400" y="1292225"/>
            <a:ext cx="1549400" cy="3508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Welding rod</a:t>
            </a:r>
          </a:p>
        </p:txBody>
      </p:sp>
      <p:sp>
        <p:nvSpPr>
          <p:cNvPr id="218123" name="Line 11"/>
          <p:cNvSpPr>
            <a:spLocks noChangeShapeType="1"/>
          </p:cNvSpPr>
          <p:nvPr/>
        </p:nvSpPr>
        <p:spPr bwMode="auto">
          <a:xfrm>
            <a:off x="4419600" y="15240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24" name="Freeform 12"/>
          <p:cNvSpPr>
            <a:spLocks/>
          </p:cNvSpPr>
          <p:nvPr/>
        </p:nvSpPr>
        <p:spPr bwMode="auto">
          <a:xfrm>
            <a:off x="1892300" y="2757488"/>
            <a:ext cx="2330450" cy="1293812"/>
          </a:xfrm>
          <a:custGeom>
            <a:avLst/>
            <a:gdLst/>
            <a:ahLst/>
            <a:cxnLst>
              <a:cxn ang="0">
                <a:pos x="644" y="765"/>
              </a:cxn>
              <a:cxn ang="0">
                <a:pos x="638" y="677"/>
              </a:cxn>
              <a:cxn ang="0">
                <a:pos x="695" y="681"/>
              </a:cxn>
              <a:cxn ang="0">
                <a:pos x="754" y="664"/>
              </a:cxn>
              <a:cxn ang="0">
                <a:pos x="991" y="545"/>
              </a:cxn>
              <a:cxn ang="0">
                <a:pos x="1051" y="494"/>
              </a:cxn>
              <a:cxn ang="0">
                <a:pos x="1084" y="460"/>
              </a:cxn>
              <a:cxn ang="0">
                <a:pos x="1152" y="401"/>
              </a:cxn>
              <a:cxn ang="0">
                <a:pos x="1169" y="376"/>
              </a:cxn>
              <a:cxn ang="0">
                <a:pos x="1195" y="359"/>
              </a:cxn>
              <a:cxn ang="0">
                <a:pos x="1203" y="333"/>
              </a:cxn>
              <a:cxn ang="0">
                <a:pos x="1254" y="291"/>
              </a:cxn>
              <a:cxn ang="0">
                <a:pos x="1264" y="186"/>
              </a:cxn>
              <a:cxn ang="0">
                <a:pos x="1298" y="160"/>
              </a:cxn>
              <a:cxn ang="0">
                <a:pos x="1349" y="118"/>
              </a:cxn>
              <a:cxn ang="0">
                <a:pos x="1417" y="59"/>
              </a:cxn>
              <a:cxn ang="0">
                <a:pos x="1466" y="20"/>
              </a:cxn>
              <a:cxn ang="0">
                <a:pos x="1406" y="62"/>
              </a:cxn>
              <a:cxn ang="0">
                <a:pos x="1398" y="28"/>
              </a:cxn>
              <a:cxn ang="0">
                <a:pos x="1372" y="37"/>
              </a:cxn>
              <a:cxn ang="0">
                <a:pos x="1322" y="71"/>
              </a:cxn>
              <a:cxn ang="0">
                <a:pos x="1262" y="45"/>
              </a:cxn>
              <a:cxn ang="0">
                <a:pos x="1228" y="45"/>
              </a:cxn>
              <a:cxn ang="0">
                <a:pos x="1203" y="54"/>
              </a:cxn>
              <a:cxn ang="0">
                <a:pos x="1169" y="130"/>
              </a:cxn>
              <a:cxn ang="0">
                <a:pos x="1144" y="139"/>
              </a:cxn>
              <a:cxn ang="0">
                <a:pos x="1093" y="122"/>
              </a:cxn>
              <a:cxn ang="0">
                <a:pos x="1008" y="223"/>
              </a:cxn>
              <a:cxn ang="0">
                <a:pos x="932" y="249"/>
              </a:cxn>
              <a:cxn ang="0">
                <a:pos x="816" y="228"/>
              </a:cxn>
              <a:cxn ang="0">
                <a:pos x="731" y="203"/>
              </a:cxn>
              <a:cxn ang="0">
                <a:pos x="638" y="228"/>
              </a:cxn>
              <a:cxn ang="0">
                <a:pos x="612" y="355"/>
              </a:cxn>
              <a:cxn ang="0">
                <a:pos x="604" y="457"/>
              </a:cxn>
              <a:cxn ang="0">
                <a:pos x="542" y="537"/>
              </a:cxn>
              <a:cxn ang="0">
                <a:pos x="483" y="545"/>
              </a:cxn>
              <a:cxn ang="0">
                <a:pos x="280" y="579"/>
              </a:cxn>
              <a:cxn ang="0">
                <a:pos x="161" y="613"/>
              </a:cxn>
              <a:cxn ang="0">
                <a:pos x="170" y="638"/>
              </a:cxn>
              <a:cxn ang="0">
                <a:pos x="220" y="655"/>
              </a:cxn>
              <a:cxn ang="0">
                <a:pos x="229" y="681"/>
              </a:cxn>
              <a:cxn ang="0">
                <a:pos x="178" y="672"/>
              </a:cxn>
              <a:cxn ang="0">
                <a:pos x="144" y="681"/>
              </a:cxn>
              <a:cxn ang="0">
                <a:pos x="93" y="698"/>
              </a:cxn>
              <a:cxn ang="0">
                <a:pos x="43" y="740"/>
              </a:cxn>
              <a:cxn ang="0">
                <a:pos x="17" y="748"/>
              </a:cxn>
              <a:cxn ang="0">
                <a:pos x="85" y="799"/>
              </a:cxn>
              <a:cxn ang="0">
                <a:pos x="568" y="791"/>
              </a:cxn>
              <a:cxn ang="0">
                <a:pos x="661" y="740"/>
              </a:cxn>
            </a:cxnLst>
            <a:rect l="0" t="0" r="r" b="b"/>
            <a:pathLst>
              <a:path w="1468" h="815">
                <a:moveTo>
                  <a:pt x="644" y="765"/>
                </a:moveTo>
                <a:cubicBezTo>
                  <a:pt x="643" y="750"/>
                  <a:pt x="630" y="691"/>
                  <a:pt x="638" y="677"/>
                </a:cubicBezTo>
                <a:cubicBezTo>
                  <a:pt x="646" y="663"/>
                  <a:pt x="676" y="683"/>
                  <a:pt x="695" y="681"/>
                </a:cubicBezTo>
                <a:cubicBezTo>
                  <a:pt x="713" y="671"/>
                  <a:pt x="735" y="670"/>
                  <a:pt x="754" y="664"/>
                </a:cubicBezTo>
                <a:cubicBezTo>
                  <a:pt x="803" y="641"/>
                  <a:pt x="941" y="573"/>
                  <a:pt x="991" y="545"/>
                </a:cubicBezTo>
                <a:cubicBezTo>
                  <a:pt x="1005" y="507"/>
                  <a:pt x="1018" y="516"/>
                  <a:pt x="1051" y="494"/>
                </a:cubicBezTo>
                <a:cubicBezTo>
                  <a:pt x="1072" y="430"/>
                  <a:pt x="1041" y="503"/>
                  <a:pt x="1084" y="460"/>
                </a:cubicBezTo>
                <a:cubicBezTo>
                  <a:pt x="1151" y="393"/>
                  <a:pt x="1083" y="419"/>
                  <a:pt x="1152" y="401"/>
                </a:cubicBezTo>
                <a:cubicBezTo>
                  <a:pt x="1158" y="393"/>
                  <a:pt x="1162" y="383"/>
                  <a:pt x="1169" y="376"/>
                </a:cubicBezTo>
                <a:cubicBezTo>
                  <a:pt x="1176" y="369"/>
                  <a:pt x="1189" y="367"/>
                  <a:pt x="1195" y="359"/>
                </a:cubicBezTo>
                <a:cubicBezTo>
                  <a:pt x="1201" y="352"/>
                  <a:pt x="1197" y="340"/>
                  <a:pt x="1203" y="333"/>
                </a:cubicBezTo>
                <a:cubicBezTo>
                  <a:pt x="1216" y="316"/>
                  <a:pt x="1238" y="306"/>
                  <a:pt x="1254" y="291"/>
                </a:cubicBezTo>
                <a:cubicBezTo>
                  <a:pt x="1275" y="226"/>
                  <a:pt x="1219" y="231"/>
                  <a:pt x="1264" y="186"/>
                </a:cubicBezTo>
                <a:cubicBezTo>
                  <a:pt x="1271" y="164"/>
                  <a:pt x="1284" y="171"/>
                  <a:pt x="1298" y="160"/>
                </a:cubicBezTo>
                <a:cubicBezTo>
                  <a:pt x="1312" y="149"/>
                  <a:pt x="1329" y="135"/>
                  <a:pt x="1349" y="118"/>
                </a:cubicBezTo>
                <a:cubicBezTo>
                  <a:pt x="1369" y="101"/>
                  <a:pt x="1388" y="73"/>
                  <a:pt x="1417" y="59"/>
                </a:cubicBezTo>
                <a:cubicBezTo>
                  <a:pt x="1436" y="43"/>
                  <a:pt x="1468" y="20"/>
                  <a:pt x="1466" y="20"/>
                </a:cubicBezTo>
                <a:cubicBezTo>
                  <a:pt x="1427" y="79"/>
                  <a:pt x="1451" y="78"/>
                  <a:pt x="1406" y="62"/>
                </a:cubicBezTo>
                <a:cubicBezTo>
                  <a:pt x="1403" y="51"/>
                  <a:pt x="1407" y="35"/>
                  <a:pt x="1398" y="28"/>
                </a:cubicBezTo>
                <a:cubicBezTo>
                  <a:pt x="1391" y="23"/>
                  <a:pt x="1380" y="32"/>
                  <a:pt x="1372" y="37"/>
                </a:cubicBezTo>
                <a:cubicBezTo>
                  <a:pt x="1307" y="80"/>
                  <a:pt x="1384" y="49"/>
                  <a:pt x="1322" y="71"/>
                </a:cubicBezTo>
                <a:cubicBezTo>
                  <a:pt x="1310" y="0"/>
                  <a:pt x="1316" y="9"/>
                  <a:pt x="1262" y="45"/>
                </a:cubicBezTo>
                <a:cubicBezTo>
                  <a:pt x="1226" y="100"/>
                  <a:pt x="1264" y="60"/>
                  <a:pt x="1228" y="45"/>
                </a:cubicBezTo>
                <a:cubicBezTo>
                  <a:pt x="1220" y="42"/>
                  <a:pt x="1211" y="51"/>
                  <a:pt x="1203" y="54"/>
                </a:cubicBezTo>
                <a:cubicBezTo>
                  <a:pt x="1194" y="68"/>
                  <a:pt x="1173" y="126"/>
                  <a:pt x="1169" y="130"/>
                </a:cubicBezTo>
                <a:cubicBezTo>
                  <a:pt x="1163" y="136"/>
                  <a:pt x="1152" y="136"/>
                  <a:pt x="1144" y="139"/>
                </a:cubicBezTo>
                <a:cubicBezTo>
                  <a:pt x="1130" y="118"/>
                  <a:pt x="1126" y="93"/>
                  <a:pt x="1093" y="122"/>
                </a:cubicBezTo>
                <a:cubicBezTo>
                  <a:pt x="1058" y="152"/>
                  <a:pt x="1058" y="205"/>
                  <a:pt x="1008" y="223"/>
                </a:cubicBezTo>
                <a:cubicBezTo>
                  <a:pt x="983" y="232"/>
                  <a:pt x="957" y="240"/>
                  <a:pt x="932" y="249"/>
                </a:cubicBezTo>
                <a:cubicBezTo>
                  <a:pt x="900" y="250"/>
                  <a:pt x="865" y="231"/>
                  <a:pt x="816" y="228"/>
                </a:cubicBezTo>
                <a:cubicBezTo>
                  <a:pt x="783" y="220"/>
                  <a:pt x="761" y="203"/>
                  <a:pt x="731" y="203"/>
                </a:cubicBezTo>
                <a:cubicBezTo>
                  <a:pt x="701" y="203"/>
                  <a:pt x="658" y="203"/>
                  <a:pt x="638" y="228"/>
                </a:cubicBezTo>
                <a:cubicBezTo>
                  <a:pt x="585" y="246"/>
                  <a:pt x="628" y="303"/>
                  <a:pt x="612" y="355"/>
                </a:cubicBezTo>
                <a:cubicBezTo>
                  <a:pt x="606" y="393"/>
                  <a:pt x="616" y="427"/>
                  <a:pt x="604" y="457"/>
                </a:cubicBezTo>
                <a:cubicBezTo>
                  <a:pt x="592" y="487"/>
                  <a:pt x="562" y="522"/>
                  <a:pt x="542" y="537"/>
                </a:cubicBezTo>
                <a:cubicBezTo>
                  <a:pt x="536" y="556"/>
                  <a:pt x="503" y="542"/>
                  <a:pt x="483" y="545"/>
                </a:cubicBezTo>
                <a:cubicBezTo>
                  <a:pt x="420" y="568"/>
                  <a:pt x="345" y="573"/>
                  <a:pt x="280" y="579"/>
                </a:cubicBezTo>
                <a:cubicBezTo>
                  <a:pt x="298" y="672"/>
                  <a:pt x="297" y="593"/>
                  <a:pt x="161" y="613"/>
                </a:cubicBezTo>
                <a:cubicBezTo>
                  <a:pt x="152" y="614"/>
                  <a:pt x="164" y="632"/>
                  <a:pt x="170" y="638"/>
                </a:cubicBezTo>
                <a:cubicBezTo>
                  <a:pt x="172" y="640"/>
                  <a:pt x="217" y="654"/>
                  <a:pt x="220" y="655"/>
                </a:cubicBezTo>
                <a:cubicBezTo>
                  <a:pt x="223" y="664"/>
                  <a:pt x="233" y="673"/>
                  <a:pt x="229" y="681"/>
                </a:cubicBezTo>
                <a:cubicBezTo>
                  <a:pt x="216" y="707"/>
                  <a:pt x="185" y="677"/>
                  <a:pt x="178" y="672"/>
                </a:cubicBezTo>
                <a:cubicBezTo>
                  <a:pt x="167" y="675"/>
                  <a:pt x="155" y="678"/>
                  <a:pt x="144" y="681"/>
                </a:cubicBezTo>
                <a:cubicBezTo>
                  <a:pt x="127" y="686"/>
                  <a:pt x="93" y="698"/>
                  <a:pt x="93" y="698"/>
                </a:cubicBezTo>
                <a:cubicBezTo>
                  <a:pt x="115" y="759"/>
                  <a:pt x="99" y="749"/>
                  <a:pt x="43" y="740"/>
                </a:cubicBezTo>
                <a:cubicBezTo>
                  <a:pt x="34" y="743"/>
                  <a:pt x="21" y="740"/>
                  <a:pt x="17" y="748"/>
                </a:cubicBezTo>
                <a:cubicBezTo>
                  <a:pt x="0" y="781"/>
                  <a:pt x="72" y="796"/>
                  <a:pt x="85" y="799"/>
                </a:cubicBezTo>
                <a:cubicBezTo>
                  <a:pt x="181" y="815"/>
                  <a:pt x="472" y="801"/>
                  <a:pt x="568" y="791"/>
                </a:cubicBezTo>
                <a:cubicBezTo>
                  <a:pt x="664" y="781"/>
                  <a:pt x="642" y="751"/>
                  <a:pt x="661" y="740"/>
                </a:cubicBezTo>
              </a:path>
            </a:pathLst>
          </a:custGeom>
          <a:pattFill prst="dkDnDiag">
            <a:fgClr>
              <a:srgbClr val="FF0000"/>
            </a:fgClr>
            <a:bgClr>
              <a:schemeClr val="bg1"/>
            </a:bgClr>
          </a:patt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25" name="Freeform 13" descr="Dashed upward diagonal"/>
          <p:cNvSpPr>
            <a:spLocks/>
          </p:cNvSpPr>
          <p:nvPr/>
        </p:nvSpPr>
        <p:spPr bwMode="auto">
          <a:xfrm rot="120000">
            <a:off x="2819400" y="2667000"/>
            <a:ext cx="2055813" cy="1447800"/>
          </a:xfrm>
          <a:custGeom>
            <a:avLst/>
            <a:gdLst/>
            <a:ahLst/>
            <a:cxnLst>
              <a:cxn ang="0">
                <a:pos x="52" y="806"/>
              </a:cxn>
              <a:cxn ang="0">
                <a:pos x="9" y="739"/>
              </a:cxn>
              <a:cxn ang="0">
                <a:pos x="136" y="705"/>
              </a:cxn>
              <a:cxn ang="0">
                <a:pos x="238" y="637"/>
              </a:cxn>
              <a:cxn ang="0">
                <a:pos x="340" y="578"/>
              </a:cxn>
              <a:cxn ang="0">
                <a:pos x="382" y="535"/>
              </a:cxn>
              <a:cxn ang="0">
                <a:pos x="399" y="510"/>
              </a:cxn>
              <a:cxn ang="0">
                <a:pos x="450" y="493"/>
              </a:cxn>
              <a:cxn ang="0">
                <a:pos x="526" y="400"/>
              </a:cxn>
              <a:cxn ang="0">
                <a:pos x="568" y="366"/>
              </a:cxn>
              <a:cxn ang="0">
                <a:pos x="636" y="298"/>
              </a:cxn>
              <a:cxn ang="0">
                <a:pos x="755" y="196"/>
              </a:cxn>
              <a:cxn ang="0">
                <a:pos x="772" y="171"/>
              </a:cxn>
              <a:cxn ang="0">
                <a:pos x="823" y="137"/>
              </a:cxn>
              <a:cxn ang="0">
                <a:pos x="882" y="52"/>
              </a:cxn>
              <a:cxn ang="0">
                <a:pos x="916" y="2"/>
              </a:cxn>
              <a:cxn ang="0">
                <a:pos x="984" y="10"/>
              </a:cxn>
              <a:cxn ang="0">
                <a:pos x="958" y="95"/>
              </a:cxn>
              <a:cxn ang="0">
                <a:pos x="941" y="146"/>
              </a:cxn>
              <a:cxn ang="0">
                <a:pos x="1026" y="315"/>
              </a:cxn>
              <a:cxn ang="0">
                <a:pos x="1060" y="349"/>
              </a:cxn>
              <a:cxn ang="0">
                <a:pos x="1221" y="383"/>
              </a:cxn>
              <a:cxn ang="0">
                <a:pos x="1246" y="391"/>
              </a:cxn>
              <a:cxn ang="0">
                <a:pos x="1263" y="417"/>
              </a:cxn>
              <a:cxn ang="0">
                <a:pos x="1119" y="442"/>
              </a:cxn>
              <a:cxn ang="0">
                <a:pos x="1034" y="484"/>
              </a:cxn>
              <a:cxn ang="0">
                <a:pos x="916" y="561"/>
              </a:cxn>
              <a:cxn ang="0">
                <a:pos x="831" y="654"/>
              </a:cxn>
              <a:cxn ang="0">
                <a:pos x="763" y="696"/>
              </a:cxn>
              <a:cxn ang="0">
                <a:pos x="721" y="781"/>
              </a:cxn>
              <a:cxn ang="0">
                <a:pos x="712" y="806"/>
              </a:cxn>
              <a:cxn ang="0">
                <a:pos x="696" y="857"/>
              </a:cxn>
              <a:cxn ang="0">
                <a:pos x="365" y="866"/>
              </a:cxn>
              <a:cxn ang="0">
                <a:pos x="162" y="832"/>
              </a:cxn>
              <a:cxn ang="0">
                <a:pos x="111" y="823"/>
              </a:cxn>
              <a:cxn ang="0">
                <a:pos x="103" y="789"/>
              </a:cxn>
              <a:cxn ang="0">
                <a:pos x="52" y="798"/>
              </a:cxn>
              <a:cxn ang="0">
                <a:pos x="26" y="789"/>
              </a:cxn>
              <a:cxn ang="0">
                <a:pos x="18" y="764"/>
              </a:cxn>
              <a:cxn ang="0">
                <a:pos x="1" y="739"/>
              </a:cxn>
              <a:cxn ang="0">
                <a:pos x="9" y="730"/>
              </a:cxn>
            </a:cxnLst>
            <a:rect l="0" t="0" r="r" b="b"/>
            <a:pathLst>
              <a:path w="1263" h="894">
                <a:moveTo>
                  <a:pt x="52" y="806"/>
                </a:moveTo>
                <a:cubicBezTo>
                  <a:pt x="20" y="785"/>
                  <a:pt x="21" y="773"/>
                  <a:pt x="9" y="739"/>
                </a:cubicBezTo>
                <a:cubicBezTo>
                  <a:pt x="55" y="709"/>
                  <a:pt x="75" y="711"/>
                  <a:pt x="136" y="705"/>
                </a:cubicBezTo>
                <a:cubicBezTo>
                  <a:pt x="178" y="691"/>
                  <a:pt x="202" y="661"/>
                  <a:pt x="238" y="637"/>
                </a:cubicBezTo>
                <a:cubicBezTo>
                  <a:pt x="255" y="589"/>
                  <a:pt x="294" y="587"/>
                  <a:pt x="340" y="578"/>
                </a:cubicBezTo>
                <a:cubicBezTo>
                  <a:pt x="383" y="512"/>
                  <a:pt x="328" y="589"/>
                  <a:pt x="382" y="535"/>
                </a:cubicBezTo>
                <a:cubicBezTo>
                  <a:pt x="389" y="528"/>
                  <a:pt x="391" y="516"/>
                  <a:pt x="399" y="510"/>
                </a:cubicBezTo>
                <a:cubicBezTo>
                  <a:pt x="402" y="507"/>
                  <a:pt x="446" y="494"/>
                  <a:pt x="450" y="493"/>
                </a:cubicBezTo>
                <a:cubicBezTo>
                  <a:pt x="476" y="454"/>
                  <a:pt x="489" y="425"/>
                  <a:pt x="526" y="400"/>
                </a:cubicBezTo>
                <a:cubicBezTo>
                  <a:pt x="564" y="341"/>
                  <a:pt x="519" y="399"/>
                  <a:pt x="568" y="366"/>
                </a:cubicBezTo>
                <a:cubicBezTo>
                  <a:pt x="596" y="347"/>
                  <a:pt x="607" y="317"/>
                  <a:pt x="636" y="298"/>
                </a:cubicBezTo>
                <a:cubicBezTo>
                  <a:pt x="667" y="253"/>
                  <a:pt x="720" y="238"/>
                  <a:pt x="755" y="196"/>
                </a:cubicBezTo>
                <a:cubicBezTo>
                  <a:pt x="761" y="188"/>
                  <a:pt x="764" y="178"/>
                  <a:pt x="772" y="171"/>
                </a:cubicBezTo>
                <a:cubicBezTo>
                  <a:pt x="787" y="158"/>
                  <a:pt x="823" y="137"/>
                  <a:pt x="823" y="137"/>
                </a:cubicBezTo>
                <a:cubicBezTo>
                  <a:pt x="837" y="94"/>
                  <a:pt x="838" y="67"/>
                  <a:pt x="882" y="52"/>
                </a:cubicBezTo>
                <a:cubicBezTo>
                  <a:pt x="893" y="35"/>
                  <a:pt x="896" y="0"/>
                  <a:pt x="916" y="2"/>
                </a:cubicBezTo>
                <a:cubicBezTo>
                  <a:pt x="939" y="5"/>
                  <a:pt x="984" y="10"/>
                  <a:pt x="984" y="10"/>
                </a:cubicBezTo>
                <a:cubicBezTo>
                  <a:pt x="964" y="139"/>
                  <a:pt x="991" y="21"/>
                  <a:pt x="958" y="95"/>
                </a:cubicBezTo>
                <a:cubicBezTo>
                  <a:pt x="951" y="111"/>
                  <a:pt x="941" y="146"/>
                  <a:pt x="941" y="146"/>
                </a:cubicBezTo>
                <a:cubicBezTo>
                  <a:pt x="950" y="285"/>
                  <a:pt x="911" y="302"/>
                  <a:pt x="1026" y="315"/>
                </a:cubicBezTo>
                <a:cubicBezTo>
                  <a:pt x="1122" y="346"/>
                  <a:pt x="983" y="294"/>
                  <a:pt x="1060" y="349"/>
                </a:cubicBezTo>
                <a:cubicBezTo>
                  <a:pt x="1096" y="375"/>
                  <a:pt x="1186" y="379"/>
                  <a:pt x="1221" y="383"/>
                </a:cubicBezTo>
                <a:cubicBezTo>
                  <a:pt x="1229" y="386"/>
                  <a:pt x="1239" y="385"/>
                  <a:pt x="1246" y="391"/>
                </a:cubicBezTo>
                <a:cubicBezTo>
                  <a:pt x="1254" y="398"/>
                  <a:pt x="1263" y="417"/>
                  <a:pt x="1263" y="417"/>
                </a:cubicBezTo>
                <a:cubicBezTo>
                  <a:pt x="1211" y="423"/>
                  <a:pt x="1169" y="430"/>
                  <a:pt x="1119" y="442"/>
                </a:cubicBezTo>
                <a:cubicBezTo>
                  <a:pt x="1091" y="470"/>
                  <a:pt x="1071" y="473"/>
                  <a:pt x="1034" y="484"/>
                </a:cubicBezTo>
                <a:cubicBezTo>
                  <a:pt x="995" y="511"/>
                  <a:pt x="953" y="531"/>
                  <a:pt x="916" y="561"/>
                </a:cubicBezTo>
                <a:cubicBezTo>
                  <a:pt x="881" y="590"/>
                  <a:pt x="868" y="629"/>
                  <a:pt x="831" y="654"/>
                </a:cubicBezTo>
                <a:cubicBezTo>
                  <a:pt x="810" y="684"/>
                  <a:pt x="797" y="685"/>
                  <a:pt x="763" y="696"/>
                </a:cubicBezTo>
                <a:cubicBezTo>
                  <a:pt x="750" y="738"/>
                  <a:pt x="760" y="755"/>
                  <a:pt x="721" y="781"/>
                </a:cubicBezTo>
                <a:cubicBezTo>
                  <a:pt x="718" y="789"/>
                  <a:pt x="715" y="798"/>
                  <a:pt x="712" y="806"/>
                </a:cubicBezTo>
                <a:cubicBezTo>
                  <a:pt x="706" y="823"/>
                  <a:pt x="696" y="857"/>
                  <a:pt x="696" y="857"/>
                </a:cubicBezTo>
                <a:cubicBezTo>
                  <a:pt x="589" y="894"/>
                  <a:pt x="476" y="870"/>
                  <a:pt x="365" y="866"/>
                </a:cubicBezTo>
                <a:cubicBezTo>
                  <a:pt x="272" y="832"/>
                  <a:pt x="330" y="841"/>
                  <a:pt x="162" y="832"/>
                </a:cubicBezTo>
                <a:cubicBezTo>
                  <a:pt x="145" y="829"/>
                  <a:pt x="125" y="833"/>
                  <a:pt x="111" y="823"/>
                </a:cubicBezTo>
                <a:cubicBezTo>
                  <a:pt x="102" y="816"/>
                  <a:pt x="114" y="794"/>
                  <a:pt x="103" y="789"/>
                </a:cubicBezTo>
                <a:cubicBezTo>
                  <a:pt x="87" y="782"/>
                  <a:pt x="69" y="795"/>
                  <a:pt x="52" y="798"/>
                </a:cubicBezTo>
                <a:cubicBezTo>
                  <a:pt x="43" y="795"/>
                  <a:pt x="32" y="795"/>
                  <a:pt x="26" y="789"/>
                </a:cubicBezTo>
                <a:cubicBezTo>
                  <a:pt x="20" y="783"/>
                  <a:pt x="22" y="772"/>
                  <a:pt x="18" y="764"/>
                </a:cubicBezTo>
                <a:cubicBezTo>
                  <a:pt x="13" y="755"/>
                  <a:pt x="4" y="749"/>
                  <a:pt x="1" y="739"/>
                </a:cubicBezTo>
                <a:cubicBezTo>
                  <a:pt x="0" y="735"/>
                  <a:pt x="6" y="733"/>
                  <a:pt x="9" y="730"/>
                </a:cubicBezTo>
              </a:path>
            </a:pathLst>
          </a:custGeom>
          <a:pattFill prst="dashUpDiag">
            <a:fgClr>
              <a:schemeClr val="folHlink"/>
            </a:fgClr>
            <a:bgClr>
              <a:schemeClr val="bg1"/>
            </a:bgClr>
          </a:patt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26" name="Rectangle 14" descr="Wide upward diagonal"/>
          <p:cNvSpPr>
            <a:spLocks noChangeArrowheads="1"/>
          </p:cNvSpPr>
          <p:nvPr/>
        </p:nvSpPr>
        <p:spPr bwMode="auto">
          <a:xfrm>
            <a:off x="1828800" y="3962400"/>
            <a:ext cx="4648200" cy="1066800"/>
          </a:xfrm>
          <a:prstGeom prst="rect">
            <a:avLst/>
          </a:prstGeom>
          <a:pattFill prst="wdUpDiag">
            <a:fgClr>
              <a:srgbClr val="C0C0C0"/>
            </a:fgClr>
            <a:bgClr>
              <a:schemeClr val="bg1"/>
            </a:bgClr>
          </a:pattFill>
          <a:ln w="28575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8130" name="Line 18"/>
          <p:cNvSpPr>
            <a:spLocks noChangeShapeType="1"/>
          </p:cNvSpPr>
          <p:nvPr/>
        </p:nvSpPr>
        <p:spPr bwMode="auto">
          <a:xfrm rot="10800000" flipV="1">
            <a:off x="4381500" y="2908300"/>
            <a:ext cx="12319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038600" y="3238500"/>
            <a:ext cx="2514600" cy="723900"/>
            <a:chOff x="2544" y="2040"/>
            <a:chExt cx="1584" cy="456"/>
          </a:xfrm>
        </p:grpSpPr>
        <p:sp>
          <p:nvSpPr>
            <p:cNvPr id="218132" name="Freeform 20"/>
            <p:cNvSpPr>
              <a:spLocks/>
            </p:cNvSpPr>
            <p:nvPr/>
          </p:nvSpPr>
          <p:spPr bwMode="auto">
            <a:xfrm>
              <a:off x="3072" y="2040"/>
              <a:ext cx="1056" cy="451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620" y="78"/>
                </a:cxn>
                <a:cxn ang="0">
                  <a:pos x="771" y="61"/>
                </a:cxn>
                <a:cxn ang="0">
                  <a:pos x="1001" y="158"/>
                </a:cxn>
                <a:cxn ang="0">
                  <a:pos x="1037" y="282"/>
                </a:cxn>
                <a:cxn ang="0">
                  <a:pos x="1010" y="451"/>
                </a:cxn>
              </a:cxnLst>
              <a:rect l="0" t="0" r="r" b="b"/>
              <a:pathLst>
                <a:path w="1056" h="451">
                  <a:moveTo>
                    <a:pt x="0" y="70"/>
                  </a:moveTo>
                  <a:cubicBezTo>
                    <a:pt x="188" y="104"/>
                    <a:pt x="425" y="72"/>
                    <a:pt x="620" y="78"/>
                  </a:cubicBezTo>
                  <a:cubicBezTo>
                    <a:pt x="672" y="95"/>
                    <a:pt x="724" y="90"/>
                    <a:pt x="771" y="61"/>
                  </a:cubicBezTo>
                  <a:cubicBezTo>
                    <a:pt x="991" y="69"/>
                    <a:pt x="1056" y="0"/>
                    <a:pt x="1001" y="158"/>
                  </a:cubicBezTo>
                  <a:cubicBezTo>
                    <a:pt x="1008" y="215"/>
                    <a:pt x="1007" y="239"/>
                    <a:pt x="1037" y="282"/>
                  </a:cubicBezTo>
                  <a:cubicBezTo>
                    <a:pt x="1024" y="372"/>
                    <a:pt x="1010" y="351"/>
                    <a:pt x="1010" y="451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8133" name="Freeform 21"/>
            <p:cNvSpPr>
              <a:spLocks/>
            </p:cNvSpPr>
            <p:nvPr/>
          </p:nvSpPr>
          <p:spPr bwMode="auto">
            <a:xfrm>
              <a:off x="2544" y="2092"/>
              <a:ext cx="528" cy="404"/>
            </a:xfrm>
            <a:custGeom>
              <a:avLst/>
              <a:gdLst/>
              <a:ahLst/>
              <a:cxnLst>
                <a:cxn ang="0">
                  <a:pos x="0" y="452"/>
                </a:cxn>
                <a:cxn ang="0">
                  <a:pos x="80" y="275"/>
                </a:cxn>
                <a:cxn ang="0">
                  <a:pos x="133" y="239"/>
                </a:cxn>
                <a:cxn ang="0">
                  <a:pos x="195" y="177"/>
                </a:cxn>
                <a:cxn ang="0">
                  <a:pos x="222" y="159"/>
                </a:cxn>
                <a:cxn ang="0">
                  <a:pos x="248" y="142"/>
                </a:cxn>
                <a:cxn ang="0">
                  <a:pos x="319" y="106"/>
                </a:cxn>
                <a:cxn ang="0">
                  <a:pos x="417" y="71"/>
                </a:cxn>
                <a:cxn ang="0">
                  <a:pos x="496" y="35"/>
                </a:cxn>
                <a:cxn ang="0">
                  <a:pos x="532" y="0"/>
                </a:cxn>
              </a:cxnLst>
              <a:rect l="0" t="0" r="r" b="b"/>
              <a:pathLst>
                <a:path w="532" h="452">
                  <a:moveTo>
                    <a:pt x="0" y="452"/>
                  </a:moveTo>
                  <a:cubicBezTo>
                    <a:pt x="8" y="411"/>
                    <a:pt x="45" y="299"/>
                    <a:pt x="80" y="275"/>
                  </a:cubicBezTo>
                  <a:cubicBezTo>
                    <a:pt x="98" y="263"/>
                    <a:pt x="133" y="239"/>
                    <a:pt x="133" y="239"/>
                  </a:cubicBezTo>
                  <a:cubicBezTo>
                    <a:pt x="149" y="193"/>
                    <a:pt x="135" y="218"/>
                    <a:pt x="195" y="177"/>
                  </a:cubicBezTo>
                  <a:cubicBezTo>
                    <a:pt x="204" y="171"/>
                    <a:pt x="213" y="165"/>
                    <a:pt x="222" y="159"/>
                  </a:cubicBezTo>
                  <a:cubicBezTo>
                    <a:pt x="231" y="153"/>
                    <a:pt x="248" y="142"/>
                    <a:pt x="248" y="142"/>
                  </a:cubicBezTo>
                  <a:cubicBezTo>
                    <a:pt x="280" y="94"/>
                    <a:pt x="248" y="127"/>
                    <a:pt x="319" y="106"/>
                  </a:cubicBezTo>
                  <a:cubicBezTo>
                    <a:pt x="351" y="96"/>
                    <a:pt x="384" y="82"/>
                    <a:pt x="417" y="71"/>
                  </a:cubicBezTo>
                  <a:cubicBezTo>
                    <a:pt x="453" y="14"/>
                    <a:pt x="408" y="69"/>
                    <a:pt x="496" y="35"/>
                  </a:cubicBezTo>
                  <a:cubicBezTo>
                    <a:pt x="498" y="34"/>
                    <a:pt x="524" y="8"/>
                    <a:pt x="532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18136" name="Text Box 24"/>
          <p:cNvSpPr txBox="1">
            <a:spLocks noChangeArrowheads="1"/>
          </p:cNvSpPr>
          <p:nvPr/>
        </p:nvSpPr>
        <p:spPr bwMode="auto">
          <a:xfrm>
            <a:off x="7162800" y="3276600"/>
            <a:ext cx="1447800" cy="609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Solidified weld metal</a:t>
            </a:r>
          </a:p>
        </p:txBody>
      </p:sp>
      <p:sp>
        <p:nvSpPr>
          <p:cNvPr id="218137" name="Line 25"/>
          <p:cNvSpPr>
            <a:spLocks noChangeShapeType="1"/>
          </p:cNvSpPr>
          <p:nvPr/>
        </p:nvSpPr>
        <p:spPr bwMode="auto">
          <a:xfrm flipH="1">
            <a:off x="6235700" y="3594100"/>
            <a:ext cx="1066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262438" y="1414463"/>
            <a:ext cx="1119187" cy="1752600"/>
            <a:chOff x="2685" y="891"/>
            <a:chExt cx="705" cy="1104"/>
          </a:xfrm>
        </p:grpSpPr>
        <p:grpSp>
          <p:nvGrpSpPr>
            <p:cNvPr id="5" name="Group 27"/>
            <p:cNvGrpSpPr>
              <a:grpSpLocks/>
            </p:cNvGrpSpPr>
            <p:nvPr/>
          </p:nvGrpSpPr>
          <p:grpSpPr bwMode="auto">
            <a:xfrm>
              <a:off x="2685" y="891"/>
              <a:ext cx="705" cy="1104"/>
              <a:chOff x="2895" y="1248"/>
              <a:chExt cx="705" cy="1104"/>
            </a:xfrm>
          </p:grpSpPr>
          <p:sp>
            <p:nvSpPr>
              <p:cNvPr id="218140" name="Line 28"/>
              <p:cNvSpPr>
                <a:spLocks noChangeAspect="1" noChangeShapeType="1"/>
              </p:cNvSpPr>
              <p:nvPr/>
            </p:nvSpPr>
            <p:spPr bwMode="auto">
              <a:xfrm flipH="1">
                <a:off x="2895" y="1248"/>
                <a:ext cx="495" cy="86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141" name="Line 29"/>
              <p:cNvSpPr>
                <a:spLocks noChangeShapeType="1"/>
              </p:cNvSpPr>
              <p:nvPr/>
            </p:nvSpPr>
            <p:spPr bwMode="auto">
              <a:xfrm flipH="1">
                <a:off x="2994" y="1344"/>
                <a:ext cx="576" cy="100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142" name="Freeform 30"/>
              <p:cNvSpPr>
                <a:spLocks/>
              </p:cNvSpPr>
              <p:nvPr/>
            </p:nvSpPr>
            <p:spPr bwMode="auto">
              <a:xfrm>
                <a:off x="3403" y="1250"/>
                <a:ext cx="197" cy="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" y="12"/>
                  </a:cxn>
                  <a:cxn ang="0">
                    <a:pos x="97" y="61"/>
                  </a:cxn>
                  <a:cxn ang="0">
                    <a:pos x="124" y="86"/>
                  </a:cxn>
                  <a:cxn ang="0">
                    <a:pos x="186" y="74"/>
                  </a:cxn>
                  <a:cxn ang="0">
                    <a:pos x="177" y="12"/>
                  </a:cxn>
                  <a:cxn ang="0">
                    <a:pos x="124" y="8"/>
                  </a:cxn>
                  <a:cxn ang="0">
                    <a:pos x="71" y="24"/>
                  </a:cxn>
                </a:cxnLst>
                <a:rect l="0" t="0" r="r" b="b"/>
                <a:pathLst>
                  <a:path w="197" h="94">
                    <a:moveTo>
                      <a:pt x="0" y="0"/>
                    </a:moveTo>
                    <a:cubicBezTo>
                      <a:pt x="21" y="4"/>
                      <a:pt x="43" y="0"/>
                      <a:pt x="62" y="12"/>
                    </a:cubicBezTo>
                    <a:cubicBezTo>
                      <a:pt x="78" y="22"/>
                      <a:pt x="87" y="49"/>
                      <a:pt x="97" y="61"/>
                    </a:cubicBezTo>
                    <a:cubicBezTo>
                      <a:pt x="107" y="68"/>
                      <a:pt x="115" y="78"/>
                      <a:pt x="124" y="86"/>
                    </a:cubicBezTo>
                    <a:cubicBezTo>
                      <a:pt x="145" y="82"/>
                      <a:pt x="171" y="94"/>
                      <a:pt x="186" y="74"/>
                    </a:cubicBezTo>
                    <a:cubicBezTo>
                      <a:pt x="197" y="58"/>
                      <a:pt x="192" y="19"/>
                      <a:pt x="177" y="12"/>
                    </a:cubicBezTo>
                    <a:cubicBezTo>
                      <a:pt x="167" y="1"/>
                      <a:pt x="142" y="6"/>
                      <a:pt x="124" y="8"/>
                    </a:cubicBezTo>
                    <a:cubicBezTo>
                      <a:pt x="106" y="10"/>
                      <a:pt x="80" y="21"/>
                      <a:pt x="71" y="24"/>
                    </a:cubicBezTo>
                  </a:path>
                </a:pathLst>
              </a:custGeom>
              <a:noFill/>
              <a:ln w="28575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18143" name="Rectangle 31"/>
            <p:cNvSpPr>
              <a:spLocks noChangeArrowheads="1"/>
            </p:cNvSpPr>
            <p:nvPr/>
          </p:nvSpPr>
          <p:spPr bwMode="auto">
            <a:xfrm rot="-5145817">
              <a:off x="2656" y="1770"/>
              <a:ext cx="262" cy="54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8144" name="Text Box 32"/>
          <p:cNvSpPr txBox="1">
            <a:spLocks noChangeArrowheads="1"/>
          </p:cNvSpPr>
          <p:nvPr/>
        </p:nvSpPr>
        <p:spPr bwMode="auto">
          <a:xfrm>
            <a:off x="3276600" y="4403725"/>
            <a:ext cx="1524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/>
              <a:t>Base metal</a:t>
            </a: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133600" y="1990725"/>
            <a:ext cx="1098550" cy="1704975"/>
            <a:chOff x="963" y="525"/>
            <a:chExt cx="692" cy="1074"/>
          </a:xfrm>
        </p:grpSpPr>
        <p:pic>
          <p:nvPicPr>
            <p:cNvPr id="218147" name="Picture 3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700000">
              <a:off x="816" y="672"/>
              <a:ext cx="726" cy="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36"/>
            <p:cNvGrpSpPr>
              <a:grpSpLocks noChangeAspect="1"/>
            </p:cNvGrpSpPr>
            <p:nvPr/>
          </p:nvGrpSpPr>
          <p:grpSpPr bwMode="auto">
            <a:xfrm rot="2700000">
              <a:off x="1332" y="1275"/>
              <a:ext cx="518" cy="129"/>
              <a:chOff x="2160" y="1296"/>
              <a:chExt cx="633" cy="158"/>
            </a:xfrm>
          </p:grpSpPr>
          <p:sp>
            <p:nvSpPr>
              <p:cNvPr id="218149" name="Oval 37"/>
              <p:cNvSpPr>
                <a:spLocks noChangeAspect="1" noChangeArrowheads="1"/>
              </p:cNvSpPr>
              <p:nvPr/>
            </p:nvSpPr>
            <p:spPr bwMode="auto">
              <a:xfrm>
                <a:off x="2160" y="1296"/>
                <a:ext cx="633" cy="158"/>
              </a:xfrm>
              <a:prstGeom prst="ellipse">
                <a:avLst/>
              </a:prstGeom>
              <a:solidFill>
                <a:srgbClr val="0000FF"/>
              </a:solidFill>
              <a:ln w="28575" algn="ctr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150" name="Oval 38"/>
              <p:cNvSpPr>
                <a:spLocks noChangeAspect="1" noChangeArrowheads="1"/>
              </p:cNvSpPr>
              <p:nvPr/>
            </p:nvSpPr>
            <p:spPr bwMode="auto">
              <a:xfrm>
                <a:off x="2160" y="1328"/>
                <a:ext cx="192" cy="9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8135" name="Line 23"/>
          <p:cNvSpPr>
            <a:spLocks noChangeShapeType="1"/>
          </p:cNvSpPr>
          <p:nvPr/>
        </p:nvSpPr>
        <p:spPr bwMode="auto">
          <a:xfrm>
            <a:off x="1828800" y="25146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34" name="Line 22"/>
          <p:cNvSpPr>
            <a:spLocks noChangeShapeType="1"/>
          </p:cNvSpPr>
          <p:nvPr/>
        </p:nvSpPr>
        <p:spPr bwMode="auto">
          <a:xfrm>
            <a:off x="1778000" y="32131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52" name="Line 40"/>
          <p:cNvSpPr>
            <a:spLocks noChangeShapeType="1"/>
          </p:cNvSpPr>
          <p:nvPr/>
        </p:nvSpPr>
        <p:spPr bwMode="auto">
          <a:xfrm flipH="1">
            <a:off x="5181600" y="1981200"/>
            <a:ext cx="838200" cy="0"/>
          </a:xfrm>
          <a:prstGeom prst="line">
            <a:avLst/>
          </a:prstGeom>
          <a:noFill/>
          <a:ln w="38100">
            <a:solidFill>
              <a:srgbClr val="CC6600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8153" name="Text Box 41"/>
          <p:cNvSpPr txBox="1">
            <a:spLocks noChangeArrowheads="1"/>
          </p:cNvSpPr>
          <p:nvPr/>
        </p:nvSpPr>
        <p:spPr bwMode="auto">
          <a:xfrm>
            <a:off x="5943600" y="1782763"/>
            <a:ext cx="2286000" cy="3508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700"/>
              <a:t>Direction of welding</a:t>
            </a:r>
          </a:p>
        </p:txBody>
      </p:sp>
      <p:sp>
        <p:nvSpPr>
          <p:cNvPr id="218154" name="Rectangle 42"/>
          <p:cNvSpPr>
            <a:spLocks noChangeArrowheads="1"/>
          </p:cNvSpPr>
          <p:nvPr/>
        </p:nvSpPr>
        <p:spPr bwMode="auto">
          <a:xfrm>
            <a:off x="279400" y="76200"/>
            <a:ext cx="360797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Oxy-Acetylene gas welding</a:t>
            </a:r>
          </a:p>
        </p:txBody>
      </p:sp>
      <p:sp>
        <p:nvSpPr>
          <p:cNvPr id="218145" name="Freeform 33"/>
          <p:cNvSpPr>
            <a:spLocks/>
          </p:cNvSpPr>
          <p:nvPr/>
        </p:nvSpPr>
        <p:spPr bwMode="auto">
          <a:xfrm>
            <a:off x="2863850" y="2681288"/>
            <a:ext cx="1993900" cy="1252537"/>
          </a:xfrm>
          <a:custGeom>
            <a:avLst/>
            <a:gdLst/>
            <a:ahLst/>
            <a:cxnLst>
              <a:cxn ang="0">
                <a:pos x="34" y="789"/>
              </a:cxn>
              <a:cxn ang="0">
                <a:pos x="7" y="736"/>
              </a:cxn>
              <a:cxn ang="0">
                <a:pos x="131" y="700"/>
              </a:cxn>
              <a:cxn ang="0">
                <a:pos x="167" y="656"/>
              </a:cxn>
              <a:cxn ang="0">
                <a:pos x="220" y="638"/>
              </a:cxn>
              <a:cxn ang="0">
                <a:pos x="273" y="594"/>
              </a:cxn>
              <a:cxn ang="0">
                <a:pos x="326" y="576"/>
              </a:cxn>
              <a:cxn ang="0">
                <a:pos x="353" y="558"/>
              </a:cxn>
              <a:cxn ang="0">
                <a:pos x="388" y="523"/>
              </a:cxn>
              <a:cxn ang="0">
                <a:pos x="406" y="496"/>
              </a:cxn>
              <a:cxn ang="0">
                <a:pos x="432" y="470"/>
              </a:cxn>
              <a:cxn ang="0">
                <a:pos x="486" y="434"/>
              </a:cxn>
              <a:cxn ang="0">
                <a:pos x="539" y="381"/>
              </a:cxn>
              <a:cxn ang="0">
                <a:pos x="556" y="355"/>
              </a:cxn>
              <a:cxn ang="0">
                <a:pos x="610" y="319"/>
              </a:cxn>
              <a:cxn ang="0">
                <a:pos x="645" y="266"/>
              </a:cxn>
              <a:cxn ang="0">
                <a:pos x="663" y="230"/>
              </a:cxn>
              <a:cxn ang="0">
                <a:pos x="716" y="195"/>
              </a:cxn>
              <a:cxn ang="0">
                <a:pos x="805" y="124"/>
              </a:cxn>
              <a:cxn ang="0">
                <a:pos x="884" y="53"/>
              </a:cxn>
              <a:cxn ang="0">
                <a:pos x="955" y="0"/>
              </a:cxn>
              <a:cxn ang="0">
                <a:pos x="946" y="301"/>
              </a:cxn>
              <a:cxn ang="0">
                <a:pos x="1000" y="319"/>
              </a:cxn>
              <a:cxn ang="0">
                <a:pos x="1115" y="363"/>
              </a:cxn>
              <a:cxn ang="0">
                <a:pos x="1230" y="399"/>
              </a:cxn>
              <a:cxn ang="0">
                <a:pos x="1256" y="417"/>
              </a:cxn>
            </a:cxnLst>
            <a:rect l="0" t="0" r="r" b="b"/>
            <a:pathLst>
              <a:path w="1256" h="789">
                <a:moveTo>
                  <a:pt x="34" y="789"/>
                </a:moveTo>
                <a:cubicBezTo>
                  <a:pt x="34" y="789"/>
                  <a:pt x="0" y="743"/>
                  <a:pt x="7" y="736"/>
                </a:cubicBezTo>
                <a:cubicBezTo>
                  <a:pt x="29" y="714"/>
                  <a:pt x="103" y="709"/>
                  <a:pt x="131" y="700"/>
                </a:cubicBezTo>
                <a:cubicBezTo>
                  <a:pt x="141" y="671"/>
                  <a:pt x="135" y="670"/>
                  <a:pt x="167" y="656"/>
                </a:cubicBezTo>
                <a:cubicBezTo>
                  <a:pt x="184" y="648"/>
                  <a:pt x="220" y="638"/>
                  <a:pt x="220" y="638"/>
                </a:cubicBezTo>
                <a:cubicBezTo>
                  <a:pt x="239" y="625"/>
                  <a:pt x="253" y="605"/>
                  <a:pt x="273" y="594"/>
                </a:cubicBezTo>
                <a:cubicBezTo>
                  <a:pt x="289" y="585"/>
                  <a:pt x="310" y="586"/>
                  <a:pt x="326" y="576"/>
                </a:cubicBezTo>
                <a:cubicBezTo>
                  <a:pt x="335" y="570"/>
                  <a:pt x="344" y="564"/>
                  <a:pt x="353" y="558"/>
                </a:cubicBezTo>
                <a:cubicBezTo>
                  <a:pt x="370" y="502"/>
                  <a:pt x="346" y="557"/>
                  <a:pt x="388" y="523"/>
                </a:cubicBezTo>
                <a:cubicBezTo>
                  <a:pt x="396" y="516"/>
                  <a:pt x="399" y="504"/>
                  <a:pt x="406" y="496"/>
                </a:cubicBezTo>
                <a:cubicBezTo>
                  <a:pt x="414" y="487"/>
                  <a:pt x="422" y="478"/>
                  <a:pt x="432" y="470"/>
                </a:cubicBezTo>
                <a:cubicBezTo>
                  <a:pt x="449" y="457"/>
                  <a:pt x="486" y="434"/>
                  <a:pt x="486" y="434"/>
                </a:cubicBezTo>
                <a:cubicBezTo>
                  <a:pt x="526" y="373"/>
                  <a:pt x="474" y="446"/>
                  <a:pt x="539" y="381"/>
                </a:cubicBezTo>
                <a:cubicBezTo>
                  <a:pt x="546" y="374"/>
                  <a:pt x="548" y="362"/>
                  <a:pt x="556" y="355"/>
                </a:cubicBezTo>
                <a:cubicBezTo>
                  <a:pt x="572" y="341"/>
                  <a:pt x="610" y="319"/>
                  <a:pt x="610" y="319"/>
                </a:cubicBezTo>
                <a:cubicBezTo>
                  <a:pt x="622" y="301"/>
                  <a:pt x="633" y="284"/>
                  <a:pt x="645" y="266"/>
                </a:cubicBezTo>
                <a:cubicBezTo>
                  <a:pt x="652" y="255"/>
                  <a:pt x="654" y="239"/>
                  <a:pt x="663" y="230"/>
                </a:cubicBezTo>
                <a:cubicBezTo>
                  <a:pt x="678" y="215"/>
                  <a:pt x="716" y="195"/>
                  <a:pt x="716" y="195"/>
                </a:cubicBezTo>
                <a:cubicBezTo>
                  <a:pt x="730" y="152"/>
                  <a:pt x="765" y="137"/>
                  <a:pt x="805" y="124"/>
                </a:cubicBezTo>
                <a:cubicBezTo>
                  <a:pt x="865" y="64"/>
                  <a:pt x="837" y="85"/>
                  <a:pt x="884" y="53"/>
                </a:cubicBezTo>
                <a:cubicBezTo>
                  <a:pt x="905" y="23"/>
                  <a:pt x="921" y="12"/>
                  <a:pt x="955" y="0"/>
                </a:cubicBezTo>
                <a:cubicBezTo>
                  <a:pt x="944" y="88"/>
                  <a:pt x="913" y="217"/>
                  <a:pt x="946" y="301"/>
                </a:cubicBezTo>
                <a:cubicBezTo>
                  <a:pt x="953" y="319"/>
                  <a:pt x="1000" y="319"/>
                  <a:pt x="1000" y="319"/>
                </a:cubicBezTo>
                <a:cubicBezTo>
                  <a:pt x="1037" y="345"/>
                  <a:pt x="1074" y="351"/>
                  <a:pt x="1115" y="363"/>
                </a:cubicBezTo>
                <a:cubicBezTo>
                  <a:pt x="1154" y="374"/>
                  <a:pt x="1190" y="389"/>
                  <a:pt x="1230" y="399"/>
                </a:cubicBezTo>
                <a:cubicBezTo>
                  <a:pt x="1239" y="405"/>
                  <a:pt x="1256" y="417"/>
                  <a:pt x="1256" y="417"/>
                </a:cubicBezTo>
              </a:path>
            </a:pathLst>
          </a:custGeom>
          <a:noFill/>
          <a:ln w="28575" cap="flat" cmpd="sng">
            <a:solidFill>
              <a:srgbClr val="CC6600"/>
            </a:solidFill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506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Text Box 2"/>
          <p:cNvSpPr txBox="1">
            <a:spLocks noChangeArrowheads="1"/>
          </p:cNvSpPr>
          <p:nvPr/>
        </p:nvSpPr>
        <p:spPr bwMode="auto">
          <a:xfrm>
            <a:off x="609600" y="381000"/>
            <a:ext cx="8077200" cy="473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500" b="1" dirty="0">
                <a:solidFill>
                  <a:srgbClr val="0070C0"/>
                </a:solidFill>
              </a:rPr>
              <a:t>Principle:</a:t>
            </a:r>
          </a:p>
        </p:txBody>
      </p:sp>
      <p:sp>
        <p:nvSpPr>
          <p:cNvPr id="224259" name="Text Box 3"/>
          <p:cNvSpPr txBox="1">
            <a:spLocks noChangeArrowheads="1"/>
          </p:cNvSpPr>
          <p:nvPr/>
        </p:nvSpPr>
        <p:spPr bwMode="auto">
          <a:xfrm>
            <a:off x="1066800" y="990600"/>
            <a:ext cx="7620000" cy="495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 dirty="0"/>
              <a:t> Fusion method of welding</a:t>
            </a:r>
          </a:p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 dirty="0"/>
              <a:t> Strong gas flame is used to raise the temperature of the </a:t>
            </a:r>
          </a:p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2200" b="0" dirty="0"/>
              <a:t>   work pieces to melt their edges</a:t>
            </a:r>
          </a:p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 dirty="0"/>
              <a:t> Filler metal is used to fill the joint</a:t>
            </a:r>
          </a:p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 dirty="0"/>
              <a:t> Oxygen – Acetylene mixture is most commonly used </a:t>
            </a:r>
          </a:p>
          <a:p>
            <a:pPr marL="342900" indent="-342900" algn="l">
              <a:lnSpc>
                <a:spcPct val="200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2200" b="0" dirty="0"/>
              <a:t>	 in gas welding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732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077200" cy="533400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sz="4000" b="1">
                <a:solidFill>
                  <a:srgbClr val="FF0066"/>
                </a:solidFill>
              </a:rPr>
              <a:t>SOLDERING &amp; BRAZING</a:t>
            </a:r>
          </a:p>
        </p:txBody>
      </p:sp>
      <p:sp>
        <p:nvSpPr>
          <p:cNvPr id="150540" name="Line 12"/>
          <p:cNvSpPr>
            <a:spLocks noChangeShapeType="1"/>
          </p:cNvSpPr>
          <p:nvPr/>
        </p:nvSpPr>
        <p:spPr bwMode="auto">
          <a:xfrm>
            <a:off x="3962400" y="3657600"/>
            <a:ext cx="381000" cy="609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541" name="Line 13"/>
          <p:cNvSpPr>
            <a:spLocks noChangeShapeType="1"/>
          </p:cNvSpPr>
          <p:nvPr/>
        </p:nvSpPr>
        <p:spPr bwMode="auto">
          <a:xfrm flipV="1">
            <a:off x="4572000" y="3657600"/>
            <a:ext cx="381000" cy="609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0542" name="Line 14"/>
          <p:cNvSpPr>
            <a:spLocks noChangeShapeType="1"/>
          </p:cNvSpPr>
          <p:nvPr/>
        </p:nvSpPr>
        <p:spPr bwMode="auto">
          <a:xfrm flipH="1">
            <a:off x="4648200" y="2667000"/>
            <a:ext cx="685800" cy="8382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295400" y="1981200"/>
            <a:ext cx="6781800" cy="3581400"/>
            <a:chOff x="816" y="1392"/>
            <a:chExt cx="4272" cy="2256"/>
          </a:xfrm>
        </p:grpSpPr>
        <p:sp>
          <p:nvSpPr>
            <p:cNvPr id="150532" name="Rectangle 4"/>
            <p:cNvSpPr>
              <a:spLocks noChangeArrowheads="1"/>
            </p:cNvSpPr>
            <p:nvPr/>
          </p:nvSpPr>
          <p:spPr bwMode="auto">
            <a:xfrm>
              <a:off x="816" y="1392"/>
              <a:ext cx="3936" cy="22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0539" name="Line 11"/>
            <p:cNvSpPr>
              <a:spLocks noChangeShapeType="1"/>
            </p:cNvSpPr>
            <p:nvPr/>
          </p:nvSpPr>
          <p:spPr bwMode="auto">
            <a:xfrm flipV="1">
              <a:off x="2928" y="1824"/>
              <a:ext cx="192" cy="384"/>
            </a:xfrm>
            <a:prstGeom prst="line">
              <a:avLst/>
            </a:prstGeom>
            <a:noFill/>
            <a:ln w="9525">
              <a:noFill/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0543" name="Line 15"/>
            <p:cNvSpPr>
              <a:spLocks noChangeShapeType="1"/>
            </p:cNvSpPr>
            <p:nvPr/>
          </p:nvSpPr>
          <p:spPr bwMode="auto">
            <a:xfrm flipH="1">
              <a:off x="3552" y="2016"/>
              <a:ext cx="192" cy="288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1206" y="1536"/>
              <a:ext cx="3882" cy="1930"/>
              <a:chOff x="1206" y="1536"/>
              <a:chExt cx="3882" cy="1930"/>
            </a:xfrm>
          </p:grpSpPr>
          <p:sp>
            <p:nvSpPr>
              <p:cNvPr id="150533" name="Freeform 5"/>
              <p:cNvSpPr>
                <a:spLocks/>
              </p:cNvSpPr>
              <p:nvPr/>
            </p:nvSpPr>
            <p:spPr bwMode="auto">
              <a:xfrm>
                <a:off x="1206" y="2304"/>
                <a:ext cx="1536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6" y="0"/>
                  </a:cxn>
                  <a:cxn ang="0">
                    <a:pos x="1536" y="384"/>
                  </a:cxn>
                  <a:cxn ang="0">
                    <a:pos x="1536" y="528"/>
                  </a:cxn>
                  <a:cxn ang="0">
                    <a:pos x="0" y="528"/>
                  </a:cxn>
                  <a:cxn ang="0">
                    <a:pos x="0" y="0"/>
                  </a:cxn>
                </a:cxnLst>
                <a:rect l="0" t="0" r="r" b="b"/>
                <a:pathLst>
                  <a:path w="1536" h="528">
                    <a:moveTo>
                      <a:pt x="0" y="0"/>
                    </a:moveTo>
                    <a:lnTo>
                      <a:pt x="1296" y="0"/>
                    </a:lnTo>
                    <a:lnTo>
                      <a:pt x="1536" y="384"/>
                    </a:lnTo>
                    <a:lnTo>
                      <a:pt x="1536" y="528"/>
                    </a:lnTo>
                    <a:lnTo>
                      <a:pt x="0" y="5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0534" name="Freeform 6"/>
              <p:cNvSpPr>
                <a:spLocks/>
              </p:cNvSpPr>
              <p:nvPr/>
            </p:nvSpPr>
            <p:spPr bwMode="auto">
              <a:xfrm>
                <a:off x="2880" y="2304"/>
                <a:ext cx="1488" cy="528"/>
              </a:xfrm>
              <a:custGeom>
                <a:avLst/>
                <a:gdLst/>
                <a:ahLst/>
                <a:cxnLst>
                  <a:cxn ang="0">
                    <a:pos x="0" y="528"/>
                  </a:cxn>
                  <a:cxn ang="0">
                    <a:pos x="0" y="384"/>
                  </a:cxn>
                  <a:cxn ang="0">
                    <a:pos x="240" y="0"/>
                  </a:cxn>
                  <a:cxn ang="0">
                    <a:pos x="1488" y="0"/>
                  </a:cxn>
                  <a:cxn ang="0">
                    <a:pos x="1488" y="528"/>
                  </a:cxn>
                  <a:cxn ang="0">
                    <a:pos x="0" y="528"/>
                  </a:cxn>
                </a:cxnLst>
                <a:rect l="0" t="0" r="r" b="b"/>
                <a:pathLst>
                  <a:path w="1488" h="528">
                    <a:moveTo>
                      <a:pt x="0" y="528"/>
                    </a:moveTo>
                    <a:lnTo>
                      <a:pt x="0" y="384"/>
                    </a:lnTo>
                    <a:lnTo>
                      <a:pt x="240" y="0"/>
                    </a:lnTo>
                    <a:lnTo>
                      <a:pt x="1488" y="0"/>
                    </a:lnTo>
                    <a:lnTo>
                      <a:pt x="1488" y="528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 cmpd="sng">
                <a:solidFill>
                  <a:schemeClr val="bg2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2496" y="2208"/>
                <a:ext cx="624" cy="639"/>
                <a:chOff x="2256" y="1584"/>
                <a:chExt cx="624" cy="639"/>
              </a:xfrm>
            </p:grpSpPr>
            <p:sp>
              <p:nvSpPr>
                <p:cNvPr id="150536" name="Freeform 8"/>
                <p:cNvSpPr>
                  <a:spLocks/>
                </p:cNvSpPr>
                <p:nvPr/>
              </p:nvSpPr>
              <p:spPr bwMode="auto">
                <a:xfrm>
                  <a:off x="2256" y="1584"/>
                  <a:ext cx="624" cy="96"/>
                </a:xfrm>
                <a:custGeom>
                  <a:avLst/>
                  <a:gdLst/>
                  <a:ahLst/>
                  <a:cxnLst>
                    <a:cxn ang="0">
                      <a:pos x="0" y="96"/>
                    </a:cxn>
                    <a:cxn ang="0">
                      <a:pos x="96" y="48"/>
                    </a:cxn>
                    <a:cxn ang="0">
                      <a:pos x="288" y="0"/>
                    </a:cxn>
                    <a:cxn ang="0">
                      <a:pos x="528" y="48"/>
                    </a:cxn>
                    <a:cxn ang="0">
                      <a:pos x="624" y="96"/>
                    </a:cxn>
                  </a:cxnLst>
                  <a:rect l="0" t="0" r="r" b="b"/>
                  <a:pathLst>
                    <a:path w="624" h="96">
                      <a:moveTo>
                        <a:pt x="0" y="96"/>
                      </a:moveTo>
                      <a:cubicBezTo>
                        <a:pt x="24" y="80"/>
                        <a:pt x="48" y="64"/>
                        <a:pt x="96" y="48"/>
                      </a:cubicBezTo>
                      <a:cubicBezTo>
                        <a:pt x="144" y="32"/>
                        <a:pt x="216" y="0"/>
                        <a:pt x="288" y="0"/>
                      </a:cubicBezTo>
                      <a:cubicBezTo>
                        <a:pt x="360" y="0"/>
                        <a:pt x="472" y="32"/>
                        <a:pt x="528" y="48"/>
                      </a:cubicBezTo>
                      <a:cubicBezTo>
                        <a:pt x="584" y="64"/>
                        <a:pt x="604" y="80"/>
                        <a:pt x="624" y="96"/>
                      </a:cubicBezTo>
                    </a:path>
                  </a:pathLst>
                </a:custGeom>
                <a:solidFill>
                  <a:schemeClr val="hlink"/>
                </a:solidFill>
                <a:ln w="9525" cap="flat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0537" name="Freeform 9"/>
                <p:cNvSpPr>
                  <a:spLocks/>
                </p:cNvSpPr>
                <p:nvPr/>
              </p:nvSpPr>
              <p:spPr bwMode="auto">
                <a:xfrm>
                  <a:off x="2501" y="2208"/>
                  <a:ext cx="141" cy="1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7" y="9"/>
                    </a:cxn>
                    <a:cxn ang="0">
                      <a:pos x="51" y="15"/>
                    </a:cxn>
                    <a:cxn ang="0">
                      <a:pos x="136" y="5"/>
                    </a:cxn>
                    <a:cxn ang="0">
                      <a:pos x="141" y="2"/>
                    </a:cxn>
                  </a:cxnLst>
                  <a:rect l="0" t="0" r="r" b="b"/>
                  <a:pathLst>
                    <a:path w="141" h="15">
                      <a:moveTo>
                        <a:pt x="0" y="0"/>
                      </a:moveTo>
                      <a:cubicBezTo>
                        <a:pt x="9" y="3"/>
                        <a:pt x="17" y="7"/>
                        <a:pt x="27" y="9"/>
                      </a:cubicBezTo>
                      <a:cubicBezTo>
                        <a:pt x="34" y="13"/>
                        <a:pt x="43" y="14"/>
                        <a:pt x="51" y="15"/>
                      </a:cubicBezTo>
                      <a:cubicBezTo>
                        <a:pt x="85" y="14"/>
                        <a:pt x="105" y="10"/>
                        <a:pt x="136" y="5"/>
                      </a:cubicBezTo>
                      <a:cubicBezTo>
                        <a:pt x="138" y="4"/>
                        <a:pt x="141" y="2"/>
                        <a:pt x="141" y="2"/>
                      </a:cubicBezTo>
                    </a:path>
                  </a:pathLst>
                </a:custGeom>
                <a:solidFill>
                  <a:schemeClr val="hlink"/>
                </a:solidFill>
                <a:ln w="9525" cap="flat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50538" name="Freeform 10"/>
              <p:cNvSpPr>
                <a:spLocks/>
              </p:cNvSpPr>
              <p:nvPr/>
            </p:nvSpPr>
            <p:spPr bwMode="auto">
              <a:xfrm>
                <a:off x="2496" y="2304"/>
                <a:ext cx="624" cy="5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24" y="0"/>
                  </a:cxn>
                  <a:cxn ang="0">
                    <a:pos x="384" y="384"/>
                  </a:cxn>
                  <a:cxn ang="0">
                    <a:pos x="384" y="528"/>
                  </a:cxn>
                  <a:cxn ang="0">
                    <a:pos x="240" y="528"/>
                  </a:cxn>
                  <a:cxn ang="0">
                    <a:pos x="240" y="384"/>
                  </a:cxn>
                  <a:cxn ang="0">
                    <a:pos x="0" y="0"/>
                  </a:cxn>
                </a:cxnLst>
                <a:rect l="0" t="0" r="r" b="b"/>
                <a:pathLst>
                  <a:path w="624" h="528">
                    <a:moveTo>
                      <a:pt x="0" y="0"/>
                    </a:moveTo>
                    <a:lnTo>
                      <a:pt x="624" y="0"/>
                    </a:lnTo>
                    <a:lnTo>
                      <a:pt x="384" y="384"/>
                    </a:lnTo>
                    <a:lnTo>
                      <a:pt x="384" y="528"/>
                    </a:lnTo>
                    <a:lnTo>
                      <a:pt x="240" y="528"/>
                    </a:lnTo>
                    <a:lnTo>
                      <a:pt x="240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0544" name="Text Box 16"/>
              <p:cNvSpPr txBox="1">
                <a:spLocks noChangeArrowheads="1"/>
              </p:cNvSpPr>
              <p:nvPr/>
            </p:nvSpPr>
            <p:spPr bwMode="auto">
              <a:xfrm>
                <a:off x="3312" y="1536"/>
                <a:ext cx="1584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500">
                    <a:solidFill>
                      <a:srgbClr val="000000"/>
                    </a:solidFill>
                    <a:latin typeface="Times New Roman" pitchFamily="18" charset="0"/>
                  </a:rPr>
                  <a:t>Filler metal: brass or solder</a:t>
                </a:r>
              </a:p>
            </p:txBody>
          </p:sp>
          <p:sp>
            <p:nvSpPr>
              <p:cNvPr id="150545" name="Text Box 17"/>
              <p:cNvSpPr txBox="1">
                <a:spLocks noChangeArrowheads="1"/>
              </p:cNvSpPr>
              <p:nvPr/>
            </p:nvSpPr>
            <p:spPr bwMode="auto">
              <a:xfrm>
                <a:off x="3696" y="1872"/>
                <a:ext cx="1392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500">
                    <a:solidFill>
                      <a:srgbClr val="000000"/>
                    </a:solidFill>
                    <a:latin typeface="Times New Roman" pitchFamily="18" charset="0"/>
                  </a:rPr>
                  <a:t>Base metal</a:t>
                </a:r>
              </a:p>
            </p:txBody>
          </p:sp>
          <p:sp>
            <p:nvSpPr>
              <p:cNvPr id="150546" name="Text Box 18"/>
              <p:cNvSpPr txBox="1">
                <a:spLocks noChangeArrowheads="1"/>
              </p:cNvSpPr>
              <p:nvPr/>
            </p:nvSpPr>
            <p:spPr bwMode="auto">
              <a:xfrm>
                <a:off x="1728" y="3264"/>
                <a:ext cx="2400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500" u="sng">
                    <a:solidFill>
                      <a:srgbClr val="000000"/>
                    </a:solidFill>
                    <a:latin typeface="Times New Roman" pitchFamily="18" charset="0"/>
                  </a:rPr>
                  <a:t>Characteristics of a brazed or soldered joint </a:t>
                </a:r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237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229600" cy="1066800"/>
          </a:xfrm>
          <a:noFill/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FontTx/>
              <a:buNone/>
            </a:pPr>
            <a:r>
              <a:rPr lang="en-US" sz="2400" b="1">
                <a:solidFill>
                  <a:srgbClr val="FF0066"/>
                </a:solidFill>
              </a:rPr>
              <a:t>A method of uniting </a:t>
            </a:r>
            <a:r>
              <a:rPr lang="en-US" sz="2400" b="1" u="sng">
                <a:solidFill>
                  <a:srgbClr val="FF0066"/>
                </a:solidFill>
              </a:rPr>
              <a:t>two</a:t>
            </a:r>
            <a:r>
              <a:rPr lang="en-US" sz="2400" b="1"/>
              <a:t> thin metal</a:t>
            </a:r>
            <a:r>
              <a:rPr lang="en-US" sz="2400" b="1">
                <a:solidFill>
                  <a:srgbClr val="FF0066"/>
                </a:solidFill>
              </a:rPr>
              <a:t> pieces using a 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sz="2400" b="1"/>
              <a:t>dissimilar metal</a:t>
            </a:r>
            <a:r>
              <a:rPr lang="en-US" sz="2400" b="1">
                <a:solidFill>
                  <a:srgbClr val="FF0066"/>
                </a:solidFill>
              </a:rPr>
              <a:t> or an alloy by the application of heat</a:t>
            </a:r>
          </a:p>
        </p:txBody>
      </p:sp>
      <p:sp>
        <p:nvSpPr>
          <p:cNvPr id="152579" name="Text Box 3"/>
          <p:cNvSpPr txBox="1">
            <a:spLocks noChangeArrowheads="1"/>
          </p:cNvSpPr>
          <p:nvPr/>
        </p:nvSpPr>
        <p:spPr bwMode="auto">
          <a:xfrm>
            <a:off x="584200" y="1295400"/>
            <a:ext cx="27432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SOLDERING</a:t>
            </a:r>
          </a:p>
        </p:txBody>
      </p:sp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558800" y="3535363"/>
            <a:ext cx="220980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BRAZING</a:t>
            </a:r>
          </a:p>
        </p:txBody>
      </p:sp>
      <p:sp>
        <p:nvSpPr>
          <p:cNvPr id="152581" name="Text Box 5"/>
          <p:cNvSpPr txBox="1">
            <a:spLocks noChangeArrowheads="1"/>
          </p:cNvSpPr>
          <p:nvPr/>
        </p:nvSpPr>
        <p:spPr bwMode="auto">
          <a:xfrm>
            <a:off x="609600" y="4114800"/>
            <a:ext cx="7772400" cy="1114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40000"/>
              </a:lnSpc>
              <a:spcBef>
                <a:spcPct val="50000"/>
              </a:spcBef>
            </a:pPr>
            <a:r>
              <a:rPr lang="en-US" sz="2400">
                <a:solidFill>
                  <a:srgbClr val="FF0066"/>
                </a:solidFill>
              </a:rPr>
              <a:t>A method of joining </a:t>
            </a:r>
            <a:r>
              <a:rPr lang="en-US" sz="2400" u="sng">
                <a:solidFill>
                  <a:srgbClr val="FF0066"/>
                </a:solidFill>
              </a:rPr>
              <a:t>two</a:t>
            </a:r>
            <a:r>
              <a:rPr lang="en-US" sz="2400">
                <a:solidFill>
                  <a:srgbClr val="FF0066"/>
                </a:solidFill>
              </a:rPr>
              <a:t> </a:t>
            </a:r>
            <a:r>
              <a:rPr lang="en-US" sz="2400"/>
              <a:t>similar</a:t>
            </a:r>
            <a:r>
              <a:rPr lang="en-US" sz="2400">
                <a:solidFill>
                  <a:srgbClr val="FF0066"/>
                </a:solidFill>
              </a:rPr>
              <a:t> or </a:t>
            </a:r>
            <a:r>
              <a:rPr lang="en-US" sz="2400"/>
              <a:t>dissimilar</a:t>
            </a:r>
            <a:r>
              <a:rPr lang="en-US" sz="2400">
                <a:solidFill>
                  <a:srgbClr val="FF0066"/>
                </a:solidFill>
              </a:rPr>
              <a:t> metals using a special fusible alloy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810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5075238"/>
            <a:ext cx="8305800" cy="1173162"/>
          </a:xfrm>
          <a:noFill/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sz="2300" b="1"/>
              <a:t>Clean the joint surfaces &amp; to prevent oxidation</a:t>
            </a:r>
          </a:p>
          <a:p>
            <a:pPr>
              <a:lnSpc>
                <a:spcPct val="140000"/>
              </a:lnSpc>
            </a:pPr>
            <a:r>
              <a:rPr lang="en-US" sz="2300" b="1">
                <a:solidFill>
                  <a:srgbClr val="CC6600"/>
                </a:solidFill>
              </a:rPr>
              <a:t>Zinc Chloride</a:t>
            </a:r>
          </a:p>
        </p:txBody>
      </p:sp>
      <p:sp>
        <p:nvSpPr>
          <p:cNvPr id="154627" name="Text Box 3"/>
          <p:cNvSpPr txBox="1">
            <a:spLocks noChangeArrowheads="1"/>
          </p:cNvSpPr>
          <p:nvPr/>
        </p:nvSpPr>
        <p:spPr bwMode="auto">
          <a:xfrm>
            <a:off x="533400" y="4724400"/>
            <a:ext cx="1676400" cy="488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u="sng">
                <a:solidFill>
                  <a:srgbClr val="FF0066"/>
                </a:solidFill>
              </a:rPr>
              <a:t>Flux</a:t>
            </a: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533400" y="895350"/>
            <a:ext cx="7010400" cy="1543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u="sng">
                <a:solidFill>
                  <a:srgbClr val="FF0066"/>
                </a:solidFill>
              </a:rPr>
              <a:t>Soft solder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sz="2300">
                <a:solidFill>
                  <a:srgbClr val="800000"/>
                </a:solidFill>
              </a:rPr>
              <a:t> Alloy of lead and tin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sz="2300">
                <a:solidFill>
                  <a:srgbClr val="CC6600"/>
                </a:solidFill>
              </a:rPr>
              <a:t> Melting temperature, 150 – 350</a:t>
            </a:r>
            <a:r>
              <a:rPr lang="en-US" sz="2300" baseline="30000">
                <a:solidFill>
                  <a:srgbClr val="CC6600"/>
                </a:solidFill>
              </a:rPr>
              <a:t>0</a:t>
            </a:r>
            <a:r>
              <a:rPr lang="en-US" sz="2300">
                <a:solidFill>
                  <a:srgbClr val="CC6600"/>
                </a:solidFill>
              </a:rPr>
              <a:t>C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533400" y="2517775"/>
            <a:ext cx="7010400" cy="2054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500" u="sng">
                <a:solidFill>
                  <a:srgbClr val="FF0066"/>
                </a:solidFill>
              </a:rPr>
              <a:t>Hard solder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sz="2300">
                <a:solidFill>
                  <a:srgbClr val="800000"/>
                </a:solidFill>
              </a:rPr>
              <a:t> Alloy of copper , tin and silver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sz="2300">
                <a:solidFill>
                  <a:srgbClr val="CC6600"/>
                </a:solidFill>
              </a:rPr>
              <a:t> Soldering  temperature, 600 – 900</a:t>
            </a:r>
            <a:r>
              <a:rPr lang="en-US" sz="2300" baseline="30000">
                <a:solidFill>
                  <a:srgbClr val="CC6600"/>
                </a:solidFill>
              </a:rPr>
              <a:t>0</a:t>
            </a:r>
            <a:r>
              <a:rPr lang="en-US" sz="2300">
                <a:solidFill>
                  <a:srgbClr val="CC6600"/>
                </a:solidFill>
              </a:rPr>
              <a:t>C</a:t>
            </a:r>
          </a:p>
          <a:p>
            <a:pPr lvl="1" algn="l">
              <a:spcBef>
                <a:spcPct val="50000"/>
              </a:spcBef>
              <a:buFontTx/>
              <a:buChar char="•"/>
            </a:pPr>
            <a:r>
              <a:rPr lang="en-US" sz="2300">
                <a:solidFill>
                  <a:srgbClr val="800000"/>
                </a:solidFill>
              </a:rPr>
              <a:t> Used for stronger joints</a:t>
            </a:r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215900" y="152400"/>
            <a:ext cx="2374900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900">
                <a:solidFill>
                  <a:srgbClr val="0000FF"/>
                </a:solidFill>
              </a:rPr>
              <a:t>SOLDERING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187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823" name="Group 63"/>
          <p:cNvGraphicFramePr>
            <a:graphicFrameLocks noGrp="1"/>
          </p:cNvGraphicFramePr>
          <p:nvPr>
            <p:ph/>
          </p:nvPr>
        </p:nvGraphicFramePr>
        <p:xfrm>
          <a:off x="457200" y="1112838"/>
          <a:ext cx="8229600" cy="4297363"/>
        </p:xfrm>
        <a:graphic>
          <a:graphicData uri="http://schemas.openxmlformats.org/drawingml/2006/table">
            <a:tbl>
              <a:tblPr/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Brazing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Soldering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7816" name="Text Box 56"/>
          <p:cNvSpPr txBox="1">
            <a:spLocks noChangeArrowheads="1"/>
          </p:cNvSpPr>
          <p:nvPr/>
        </p:nvSpPr>
        <p:spPr bwMode="auto">
          <a:xfrm>
            <a:off x="4876800" y="4724400"/>
            <a:ext cx="3429000" cy="46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/>
              <a:t>Less</a:t>
            </a:r>
            <a:r>
              <a:rPr lang="en-US" sz="1900">
                <a:solidFill>
                  <a:srgbClr val="FF0066"/>
                </a:solidFill>
              </a:rPr>
              <a:t> </a:t>
            </a:r>
            <a:r>
              <a:rPr lang="en-US" sz="1900"/>
              <a:t>stronger</a:t>
            </a:r>
            <a:r>
              <a:rPr lang="en-US" sz="1900">
                <a:solidFill>
                  <a:srgbClr val="FF0066"/>
                </a:solidFill>
              </a:rPr>
              <a:t> joints</a:t>
            </a:r>
          </a:p>
        </p:txBody>
      </p:sp>
      <p:sp>
        <p:nvSpPr>
          <p:cNvPr id="117818" name="Text Box 58"/>
          <p:cNvSpPr txBox="1">
            <a:spLocks noChangeArrowheads="1"/>
          </p:cNvSpPr>
          <p:nvPr/>
        </p:nvSpPr>
        <p:spPr bwMode="auto">
          <a:xfrm>
            <a:off x="4876800" y="3651250"/>
            <a:ext cx="3429000" cy="844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>
                <a:solidFill>
                  <a:srgbClr val="FF0066"/>
                </a:solidFill>
              </a:rPr>
              <a:t>Does </a:t>
            </a:r>
            <a:r>
              <a:rPr lang="en-US" sz="1900"/>
              <a:t>not</a:t>
            </a:r>
            <a:r>
              <a:rPr lang="en-US" sz="1900">
                <a:solidFill>
                  <a:srgbClr val="FF0066"/>
                </a:solidFill>
              </a:rPr>
              <a:t> yield a </a:t>
            </a:r>
            <a:r>
              <a:rPr lang="en-US" sz="1900"/>
              <a:t>good</a:t>
            </a:r>
            <a:r>
              <a:rPr lang="en-US" sz="1900">
                <a:solidFill>
                  <a:srgbClr val="FF0066"/>
                </a:solidFill>
              </a:rPr>
              <a:t> surface finish</a:t>
            </a:r>
          </a:p>
        </p:txBody>
      </p:sp>
      <p:sp>
        <p:nvSpPr>
          <p:cNvPr id="117786" name="Text Box 26"/>
          <p:cNvSpPr txBox="1">
            <a:spLocks noChangeArrowheads="1"/>
          </p:cNvSpPr>
          <p:nvPr/>
        </p:nvSpPr>
        <p:spPr bwMode="auto">
          <a:xfrm>
            <a:off x="762000" y="1730375"/>
            <a:ext cx="3429000" cy="844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>
                <a:solidFill>
                  <a:srgbClr val="800000"/>
                </a:solidFill>
              </a:rPr>
              <a:t>Melting point of the filler material is </a:t>
            </a:r>
            <a:r>
              <a:rPr lang="en-US" sz="1900"/>
              <a:t>above </a:t>
            </a:r>
            <a:r>
              <a:rPr lang="en-US" sz="1900">
                <a:solidFill>
                  <a:srgbClr val="800000"/>
                </a:solidFill>
              </a:rPr>
              <a:t>450</a:t>
            </a:r>
            <a:r>
              <a:rPr lang="en-US" sz="1900" baseline="30000">
                <a:solidFill>
                  <a:srgbClr val="800000"/>
                </a:solidFill>
              </a:rPr>
              <a:t>0</a:t>
            </a:r>
            <a:r>
              <a:rPr lang="en-US" sz="1900">
                <a:solidFill>
                  <a:srgbClr val="800000"/>
                </a:solidFill>
              </a:rPr>
              <a:t>C</a:t>
            </a:r>
          </a:p>
        </p:txBody>
      </p:sp>
      <p:sp>
        <p:nvSpPr>
          <p:cNvPr id="117787" name="Text Box 27"/>
          <p:cNvSpPr txBox="1">
            <a:spLocks noChangeArrowheads="1"/>
          </p:cNvSpPr>
          <p:nvPr/>
        </p:nvSpPr>
        <p:spPr bwMode="auto">
          <a:xfrm>
            <a:off x="4889500" y="1714500"/>
            <a:ext cx="3429000" cy="844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>
                <a:solidFill>
                  <a:srgbClr val="FF0066"/>
                </a:solidFill>
              </a:rPr>
              <a:t>Melting point of the filler material is </a:t>
            </a:r>
            <a:r>
              <a:rPr lang="en-US" sz="1900"/>
              <a:t>below</a:t>
            </a:r>
            <a:r>
              <a:rPr lang="en-US" sz="1900">
                <a:solidFill>
                  <a:srgbClr val="FF0066"/>
                </a:solidFill>
              </a:rPr>
              <a:t> 450</a:t>
            </a:r>
            <a:r>
              <a:rPr lang="en-US" sz="1900" baseline="30000">
                <a:solidFill>
                  <a:srgbClr val="FF0066"/>
                </a:solidFill>
              </a:rPr>
              <a:t>0</a:t>
            </a:r>
            <a:r>
              <a:rPr lang="en-US" sz="1900">
                <a:solidFill>
                  <a:srgbClr val="FF0066"/>
                </a:solidFill>
              </a:rPr>
              <a:t>C</a:t>
            </a:r>
          </a:p>
        </p:txBody>
      </p:sp>
      <p:sp>
        <p:nvSpPr>
          <p:cNvPr id="117814" name="Text Box 54"/>
          <p:cNvSpPr txBox="1">
            <a:spLocks noChangeArrowheads="1"/>
          </p:cNvSpPr>
          <p:nvPr/>
        </p:nvSpPr>
        <p:spPr bwMode="auto">
          <a:xfrm>
            <a:off x="4902200" y="2730500"/>
            <a:ext cx="3429000" cy="844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>
                <a:solidFill>
                  <a:srgbClr val="FF0066"/>
                </a:solidFill>
              </a:rPr>
              <a:t>Only </a:t>
            </a:r>
            <a:r>
              <a:rPr lang="en-US" sz="1900"/>
              <a:t>similar</a:t>
            </a:r>
            <a:r>
              <a:rPr lang="en-US" sz="1900">
                <a:solidFill>
                  <a:srgbClr val="FF0066"/>
                </a:solidFill>
              </a:rPr>
              <a:t> metals can be  joined</a:t>
            </a:r>
          </a:p>
        </p:txBody>
      </p:sp>
      <p:sp>
        <p:nvSpPr>
          <p:cNvPr id="117813" name="Text Box 53"/>
          <p:cNvSpPr txBox="1">
            <a:spLocks noChangeArrowheads="1"/>
          </p:cNvSpPr>
          <p:nvPr/>
        </p:nvSpPr>
        <p:spPr bwMode="auto">
          <a:xfrm>
            <a:off x="723900" y="2781300"/>
            <a:ext cx="3429000" cy="844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/>
              <a:t>Dissimilar</a:t>
            </a:r>
            <a:r>
              <a:rPr lang="en-US" sz="1900">
                <a:solidFill>
                  <a:srgbClr val="800000"/>
                </a:solidFill>
              </a:rPr>
              <a:t> metals can be joined easily</a:t>
            </a:r>
          </a:p>
        </p:txBody>
      </p:sp>
      <p:sp>
        <p:nvSpPr>
          <p:cNvPr id="117817" name="Text Box 57"/>
          <p:cNvSpPr txBox="1">
            <a:spLocks noChangeArrowheads="1"/>
          </p:cNvSpPr>
          <p:nvPr/>
        </p:nvSpPr>
        <p:spPr bwMode="auto">
          <a:xfrm>
            <a:off x="762000" y="3875088"/>
            <a:ext cx="3429000" cy="468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/>
              <a:t>Good</a:t>
            </a:r>
            <a:r>
              <a:rPr lang="en-US" sz="1900">
                <a:solidFill>
                  <a:srgbClr val="800000"/>
                </a:solidFill>
              </a:rPr>
              <a:t> surface finish</a:t>
            </a:r>
          </a:p>
        </p:txBody>
      </p:sp>
      <p:sp>
        <p:nvSpPr>
          <p:cNvPr id="117815" name="Text Box 55"/>
          <p:cNvSpPr txBox="1">
            <a:spLocks noChangeArrowheads="1"/>
          </p:cNvSpPr>
          <p:nvPr/>
        </p:nvSpPr>
        <p:spPr bwMode="auto">
          <a:xfrm>
            <a:off x="736600" y="4724400"/>
            <a:ext cx="3429000" cy="46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1900"/>
              <a:t>Stronger</a:t>
            </a:r>
            <a:r>
              <a:rPr lang="en-US" sz="1900">
                <a:solidFill>
                  <a:srgbClr val="800000"/>
                </a:solidFill>
              </a:rPr>
              <a:t> joints</a:t>
            </a:r>
          </a:p>
        </p:txBody>
      </p:sp>
      <p:sp>
        <p:nvSpPr>
          <p:cNvPr id="117824" name="Text Box 64"/>
          <p:cNvSpPr txBox="1">
            <a:spLocks noChangeArrowheads="1"/>
          </p:cNvSpPr>
          <p:nvPr/>
        </p:nvSpPr>
        <p:spPr bwMode="auto">
          <a:xfrm>
            <a:off x="152400" y="230188"/>
            <a:ext cx="7886700" cy="608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600">
                <a:solidFill>
                  <a:schemeClr val="accent2"/>
                </a:solidFill>
              </a:rPr>
              <a:t>Distinguish between brazing</a:t>
            </a:r>
            <a:r>
              <a:rPr lang="en-US" sz="2600"/>
              <a:t> </a:t>
            </a:r>
            <a:r>
              <a:rPr lang="en-US" sz="2600">
                <a:solidFill>
                  <a:schemeClr val="accent2"/>
                </a:solidFill>
              </a:rPr>
              <a:t>and soldering</a:t>
            </a:r>
            <a:r>
              <a:rPr lang="en-US" sz="2600"/>
              <a:t>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06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1178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1178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1178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5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1178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1178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1178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725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725"/>
                            </p:stCondLst>
                            <p:childTnLst>
                              <p:par>
                                <p:cTn id="20" presetID="27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150"/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150"/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50"/>
                                        <p:tgtEl>
                                          <p:spTgt spid="1178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16" grpId="0"/>
      <p:bldP spid="117818" grpId="0"/>
      <p:bldP spid="117814" grpId="0"/>
      <p:bldP spid="117813" grpId="0"/>
      <p:bldP spid="117817" grpId="0"/>
      <p:bldP spid="1178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86" name="Group 78"/>
          <p:cNvGraphicFramePr>
            <a:graphicFrameLocks noGrp="1"/>
          </p:cNvGraphicFramePr>
          <p:nvPr>
            <p:ph/>
          </p:nvPr>
        </p:nvGraphicFramePr>
        <p:xfrm>
          <a:off x="457200" y="1054100"/>
          <a:ext cx="8229600" cy="4813300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7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Soldering, Brazing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Welding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9862" name="Text Box 54"/>
          <p:cNvSpPr txBox="1">
            <a:spLocks noChangeArrowheads="1"/>
          </p:cNvSpPr>
          <p:nvPr/>
        </p:nvSpPr>
        <p:spPr bwMode="auto">
          <a:xfrm>
            <a:off x="190500" y="152400"/>
            <a:ext cx="7886700" cy="608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600">
                <a:solidFill>
                  <a:schemeClr val="accent2"/>
                </a:solidFill>
              </a:rPr>
              <a:t>Comparison of Soldering, brazing and welding</a:t>
            </a:r>
          </a:p>
        </p:txBody>
      </p:sp>
      <p:sp>
        <p:nvSpPr>
          <p:cNvPr id="119865" name="Text Box 57"/>
          <p:cNvSpPr txBox="1">
            <a:spLocks noChangeArrowheads="1"/>
          </p:cNvSpPr>
          <p:nvPr/>
        </p:nvSpPr>
        <p:spPr bwMode="auto">
          <a:xfrm>
            <a:off x="533400" y="1676400"/>
            <a:ext cx="38862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/>
              <a:t>No direct</a:t>
            </a:r>
            <a:r>
              <a:rPr lang="en-US" sz="2000">
                <a:solidFill>
                  <a:srgbClr val="800000"/>
                </a:solidFill>
              </a:rPr>
              <a:t> </a:t>
            </a:r>
            <a:r>
              <a:rPr lang="en-US" sz="2000">
                <a:solidFill>
                  <a:srgbClr val="CC6600"/>
                </a:solidFill>
              </a:rPr>
              <a:t>melting of the base metals being joined</a:t>
            </a:r>
          </a:p>
        </p:txBody>
      </p:sp>
      <p:sp>
        <p:nvSpPr>
          <p:cNvPr id="119867" name="Text Box 59"/>
          <p:cNvSpPr txBox="1">
            <a:spLocks noChangeArrowheads="1"/>
          </p:cNvSpPr>
          <p:nvPr/>
        </p:nvSpPr>
        <p:spPr bwMode="auto">
          <a:xfrm>
            <a:off x="4800600" y="1676400"/>
            <a:ext cx="34290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/>
              <a:t>Direct</a:t>
            </a:r>
            <a:r>
              <a:rPr lang="en-US" sz="2000">
                <a:solidFill>
                  <a:srgbClr val="FF0066"/>
                </a:solidFill>
              </a:rPr>
              <a:t> melting of the base metals being joined </a:t>
            </a:r>
          </a:p>
        </p:txBody>
      </p:sp>
      <p:sp>
        <p:nvSpPr>
          <p:cNvPr id="119868" name="Text Box 60"/>
          <p:cNvSpPr txBox="1">
            <a:spLocks noChangeArrowheads="1"/>
          </p:cNvSpPr>
          <p:nvPr/>
        </p:nvSpPr>
        <p:spPr bwMode="auto">
          <a:xfrm>
            <a:off x="576263" y="2652713"/>
            <a:ext cx="36576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>
                <a:solidFill>
                  <a:srgbClr val="800000"/>
                </a:solidFill>
              </a:rPr>
              <a:t>Useful for </a:t>
            </a:r>
            <a:r>
              <a:rPr lang="en-US" sz="2000"/>
              <a:t>join</a:t>
            </a:r>
            <a:r>
              <a:rPr lang="en-US" sz="2000">
                <a:solidFill>
                  <a:srgbClr val="800000"/>
                </a:solidFill>
              </a:rPr>
              <a:t>ing similar &amp; </a:t>
            </a:r>
            <a:r>
              <a:rPr lang="en-US" sz="2000"/>
              <a:t>dissimilar</a:t>
            </a:r>
            <a:r>
              <a:rPr lang="en-US" sz="2000">
                <a:solidFill>
                  <a:srgbClr val="800000"/>
                </a:solidFill>
              </a:rPr>
              <a:t> metals</a:t>
            </a:r>
          </a:p>
        </p:txBody>
      </p:sp>
      <p:sp>
        <p:nvSpPr>
          <p:cNvPr id="119869" name="Text Box 61"/>
          <p:cNvSpPr txBox="1">
            <a:spLocks noChangeArrowheads="1"/>
          </p:cNvSpPr>
          <p:nvPr/>
        </p:nvSpPr>
        <p:spPr bwMode="auto">
          <a:xfrm>
            <a:off x="4800600" y="2667000"/>
            <a:ext cx="34290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>
                <a:solidFill>
                  <a:srgbClr val="D60093"/>
                </a:solidFill>
              </a:rPr>
              <a:t>Useful for joining</a:t>
            </a:r>
            <a:r>
              <a:rPr lang="en-US" sz="2000">
                <a:solidFill>
                  <a:srgbClr val="FF0066"/>
                </a:solidFill>
              </a:rPr>
              <a:t> </a:t>
            </a:r>
            <a:r>
              <a:rPr lang="en-US" sz="2000"/>
              <a:t>similar</a:t>
            </a:r>
            <a:r>
              <a:rPr lang="en-US" sz="2000">
                <a:solidFill>
                  <a:srgbClr val="FF0066"/>
                </a:solidFill>
              </a:rPr>
              <a:t> </a:t>
            </a:r>
            <a:r>
              <a:rPr lang="en-US" sz="2000">
                <a:solidFill>
                  <a:srgbClr val="D60093"/>
                </a:solidFill>
              </a:rPr>
              <a:t>metals</a:t>
            </a:r>
          </a:p>
        </p:txBody>
      </p:sp>
      <p:sp>
        <p:nvSpPr>
          <p:cNvPr id="119870" name="Text Box 62"/>
          <p:cNvSpPr txBox="1">
            <a:spLocks noChangeArrowheads="1"/>
          </p:cNvSpPr>
          <p:nvPr/>
        </p:nvSpPr>
        <p:spPr bwMode="auto">
          <a:xfrm>
            <a:off x="561975" y="4962525"/>
            <a:ext cx="34290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>
                <a:solidFill>
                  <a:srgbClr val="800000"/>
                </a:solidFill>
              </a:rPr>
              <a:t>Filler materials are </a:t>
            </a:r>
            <a:r>
              <a:rPr lang="en-US" sz="2000"/>
              <a:t>solder</a:t>
            </a:r>
            <a:r>
              <a:rPr lang="en-US" sz="2000">
                <a:solidFill>
                  <a:srgbClr val="800000"/>
                </a:solidFill>
              </a:rPr>
              <a:t> and </a:t>
            </a:r>
            <a:r>
              <a:rPr lang="en-US" sz="2000"/>
              <a:t>brazing alloy</a:t>
            </a:r>
          </a:p>
        </p:txBody>
      </p:sp>
      <p:sp>
        <p:nvSpPr>
          <p:cNvPr id="119871" name="Text Box 63"/>
          <p:cNvSpPr txBox="1">
            <a:spLocks noChangeArrowheads="1"/>
          </p:cNvSpPr>
          <p:nvPr/>
        </p:nvSpPr>
        <p:spPr bwMode="auto">
          <a:xfrm>
            <a:off x="533400" y="3581400"/>
            <a:ext cx="4191000" cy="1282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>
                <a:solidFill>
                  <a:srgbClr val="CC6600"/>
                </a:solidFill>
              </a:rPr>
              <a:t>Brazing alloy and the solder have</a:t>
            </a:r>
            <a:r>
              <a:rPr lang="en-US" sz="2000">
                <a:solidFill>
                  <a:srgbClr val="800000"/>
                </a:solidFill>
              </a:rPr>
              <a:t> </a:t>
            </a:r>
            <a:r>
              <a:rPr lang="en-US" sz="2000"/>
              <a:t>low melting point</a:t>
            </a:r>
            <a:r>
              <a:rPr lang="en-US" sz="2000">
                <a:solidFill>
                  <a:srgbClr val="CC6600"/>
                </a:solidFill>
              </a:rPr>
              <a:t>s than the metals to be joined</a:t>
            </a:r>
          </a:p>
        </p:txBody>
      </p:sp>
      <p:sp>
        <p:nvSpPr>
          <p:cNvPr id="119872" name="Text Box 64"/>
          <p:cNvSpPr txBox="1">
            <a:spLocks noChangeArrowheads="1"/>
          </p:cNvSpPr>
          <p:nvPr/>
        </p:nvSpPr>
        <p:spPr bwMode="auto">
          <a:xfrm>
            <a:off x="4848225" y="3581400"/>
            <a:ext cx="3429000" cy="1282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>
                <a:solidFill>
                  <a:srgbClr val="FF0066"/>
                </a:solidFill>
              </a:rPr>
              <a:t>Welding alloy has </a:t>
            </a:r>
            <a:r>
              <a:rPr lang="en-US" sz="2000"/>
              <a:t>high melting point </a:t>
            </a:r>
            <a:r>
              <a:rPr lang="en-US" sz="2000">
                <a:solidFill>
                  <a:srgbClr val="FF0066"/>
                </a:solidFill>
              </a:rPr>
              <a:t> than the metals to be joined</a:t>
            </a:r>
          </a:p>
        </p:txBody>
      </p:sp>
      <p:sp>
        <p:nvSpPr>
          <p:cNvPr id="119873" name="Text Box 65"/>
          <p:cNvSpPr txBox="1">
            <a:spLocks noChangeArrowheads="1"/>
          </p:cNvSpPr>
          <p:nvPr/>
        </p:nvSpPr>
        <p:spPr bwMode="auto">
          <a:xfrm>
            <a:off x="4848225" y="4953000"/>
            <a:ext cx="3429000" cy="885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spcBef>
                <a:spcPct val="50000"/>
              </a:spcBef>
            </a:pPr>
            <a:r>
              <a:rPr lang="en-US" sz="2000"/>
              <a:t>Welding rod</a:t>
            </a:r>
            <a:r>
              <a:rPr lang="en-US" sz="2000">
                <a:solidFill>
                  <a:srgbClr val="FF0066"/>
                </a:solidFill>
              </a:rPr>
              <a:t> </a:t>
            </a:r>
            <a:r>
              <a:rPr lang="en-US" sz="2000">
                <a:solidFill>
                  <a:srgbClr val="D60093"/>
                </a:solidFill>
              </a:rPr>
              <a:t>is used as filler material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75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1198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1198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1198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25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50"/>
                                        <p:tgtEl>
                                          <p:spTgt spid="1198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50"/>
                                        <p:tgtEl>
                                          <p:spTgt spid="1198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50"/>
                                        <p:tgtEl>
                                          <p:spTgt spid="1198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425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8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150"/>
                                        <p:tgtEl>
                                          <p:spTgt spid="1198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150"/>
                                        <p:tgtEl>
                                          <p:spTgt spid="1198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50"/>
                                        <p:tgtEl>
                                          <p:spTgt spid="1198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6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50"/>
                                        <p:tgtEl>
                                          <p:spTgt spid="1198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50"/>
                                        <p:tgtEl>
                                          <p:spTgt spid="1198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50"/>
                                        <p:tgtEl>
                                          <p:spTgt spid="1198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550"/>
                            </p:stCondLst>
                            <p:childTnLst>
                              <p:par>
                                <p:cTn id="35" presetID="27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150"/>
                                        <p:tgtEl>
                                          <p:spTgt spid="1198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150"/>
                                        <p:tgtEl>
                                          <p:spTgt spid="1198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50"/>
                                        <p:tgtEl>
                                          <p:spTgt spid="1198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8" grpId="0"/>
      <p:bldP spid="119869" grpId="0"/>
      <p:bldP spid="119870" grpId="0"/>
      <p:bldP spid="119871" grpId="0"/>
      <p:bldP spid="119872" grpId="0"/>
      <p:bldP spid="1198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6" name="Text Box 4"/>
          <p:cNvSpPr txBox="1">
            <a:spLocks noChangeArrowheads="1"/>
          </p:cNvSpPr>
          <p:nvPr/>
        </p:nvSpPr>
        <p:spPr bwMode="auto">
          <a:xfrm>
            <a:off x="533400" y="106363"/>
            <a:ext cx="3429000" cy="503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700" b="1" dirty="0">
                <a:solidFill>
                  <a:srgbClr val="D60093"/>
                </a:solidFill>
              </a:rPr>
              <a:t>WELD DEFECTS</a:t>
            </a: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900545" y="609600"/>
            <a:ext cx="8575964" cy="62478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Cracking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Due to incorrect electrodes / wrong procedure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None/>
            </a:pPr>
            <a:r>
              <a:rPr lang="en-US" sz="2000" b="0" dirty="0">
                <a:solidFill>
                  <a:srgbClr val="FF0000"/>
                </a:solidFill>
              </a:rPr>
              <a:t>Remedy: </a:t>
            </a:r>
            <a:r>
              <a:rPr lang="en-US" sz="2000" b="0" dirty="0"/>
              <a:t>Re-welding</a:t>
            </a:r>
            <a:endParaRPr lang="en-US" sz="2000" b="0" dirty="0">
              <a:solidFill>
                <a:srgbClr val="FF0000"/>
              </a:solidFill>
            </a:endParaRP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Incorrect Edge preparation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Too Narrow angle between edges result in weak weld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Tool wide angle between edges results in overheating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Craters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Concave depressions in the external surface of the joint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Under-cutting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Excess melting of parent metal which reduces its strength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Porous weld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000" b="0" dirty="0">
                <a:solidFill>
                  <a:srgbClr val="800000"/>
                </a:solidFill>
              </a:rPr>
              <a:t>Insufficient gap between electrode &amp; </a:t>
            </a:r>
            <a:r>
              <a:rPr lang="en-US" sz="2000" b="0" dirty="0" err="1">
                <a:solidFill>
                  <a:srgbClr val="800000"/>
                </a:solidFill>
              </a:rPr>
              <a:t>workpiece</a:t>
            </a:r>
            <a:r>
              <a:rPr lang="en-US" sz="2000" b="0" dirty="0">
                <a:solidFill>
                  <a:srgbClr val="800000"/>
                </a:solidFill>
              </a:rPr>
              <a:t> results in poor penetration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000" dirty="0">
                <a:solidFill>
                  <a:srgbClr val="0000FF"/>
                </a:solidFill>
              </a:rPr>
              <a:t>Over welding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74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Text Box 4"/>
          <p:cNvSpPr txBox="1">
            <a:spLocks noChangeArrowheads="1"/>
          </p:cNvSpPr>
          <p:nvPr/>
        </p:nvSpPr>
        <p:spPr bwMode="auto">
          <a:xfrm>
            <a:off x="533400" y="0"/>
            <a:ext cx="3429000" cy="5032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700">
                <a:solidFill>
                  <a:srgbClr val="D60093"/>
                </a:solidFill>
              </a:rPr>
              <a:t>WELD DEFECTS</a:t>
            </a:r>
          </a:p>
        </p:txBody>
      </p:sp>
      <p:sp>
        <p:nvSpPr>
          <p:cNvPr id="222213" name="Text Box 5"/>
          <p:cNvSpPr txBox="1">
            <a:spLocks noChangeArrowheads="1"/>
          </p:cNvSpPr>
          <p:nvPr/>
        </p:nvSpPr>
        <p:spPr bwMode="auto">
          <a:xfrm>
            <a:off x="457200" y="441325"/>
            <a:ext cx="8305800" cy="6340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l">
              <a:lnSpc>
                <a:spcPct val="60000"/>
              </a:lnSpc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Cracking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Due to incorrect electrodes / wrong procedure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None/>
            </a:pPr>
            <a:r>
              <a:rPr lang="en-US" sz="2200" b="0">
                <a:solidFill>
                  <a:srgbClr val="FF0000"/>
                </a:solidFill>
              </a:rPr>
              <a:t>Remedy: </a:t>
            </a:r>
            <a:r>
              <a:rPr lang="en-US" sz="2200" b="0"/>
              <a:t>Re-welding</a:t>
            </a:r>
            <a:endParaRPr lang="en-US" sz="2200" b="0">
              <a:solidFill>
                <a:srgbClr val="FF0000"/>
              </a:solidFill>
            </a:endParaRPr>
          </a:p>
          <a:p>
            <a:pPr marL="342900" indent="-342900" algn="l">
              <a:lnSpc>
                <a:spcPct val="60000"/>
              </a:lnSpc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Incorrect Edge preparation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Too Narrow angle between edges result in weak weld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Tool wide angle between edges results in overheating</a:t>
            </a:r>
          </a:p>
          <a:p>
            <a:pPr marL="342900" indent="-342900" algn="l">
              <a:lnSpc>
                <a:spcPct val="60000"/>
              </a:lnSpc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Craters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Concave depressions in the external surface of the joint</a:t>
            </a:r>
          </a:p>
          <a:p>
            <a:pPr marL="342900" indent="-342900" algn="l">
              <a:lnSpc>
                <a:spcPct val="60000"/>
              </a:lnSpc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Under-cutting</a:t>
            </a:r>
          </a:p>
          <a:p>
            <a:pPr marL="800100" lvl="1" indent="-342900" algn="l">
              <a:lnSpc>
                <a:spcPct val="60000"/>
              </a:lnSpc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Excess melting of parent metal which reduces its strength</a:t>
            </a:r>
          </a:p>
          <a:p>
            <a:pPr marL="342900" indent="-342900" algn="l">
              <a:lnSpc>
                <a:spcPct val="60000"/>
              </a:lnSpc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Porous weld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Insufficient gap between electrode &amp; workpiece results in poor penetration</a:t>
            </a:r>
          </a:p>
          <a:p>
            <a:pPr marL="342900" indent="-342900" algn="l">
              <a:spcBef>
                <a:spcPct val="50000"/>
              </a:spcBef>
              <a:buFontTx/>
              <a:buAutoNum type="arabicPeriod"/>
            </a:pPr>
            <a:r>
              <a:rPr lang="en-US" sz="2200">
                <a:solidFill>
                  <a:srgbClr val="0000FF"/>
                </a:solidFill>
              </a:rPr>
              <a:t>Over welding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Welding carried over an already welded layer</a:t>
            </a:r>
          </a:p>
          <a:p>
            <a:pPr marL="800100" lvl="1" indent="-342900" algn="l">
              <a:spcBef>
                <a:spcPct val="50000"/>
              </a:spcBef>
              <a:buFont typeface="Arial" charset="0"/>
              <a:buChar char="–"/>
            </a:pPr>
            <a:r>
              <a:rPr lang="en-US" sz="2200" b="0">
                <a:solidFill>
                  <a:srgbClr val="800000"/>
                </a:solidFill>
              </a:rPr>
              <a:t>Results in over heating the earlier layer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919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8075" y="381000"/>
            <a:ext cx="4886325" cy="2105025"/>
          </a:xfrm>
          <a:prstGeom prst="rect">
            <a:avLst/>
          </a:prstGeom>
          <a:noFill/>
        </p:spPr>
      </p:pic>
      <p:pic>
        <p:nvPicPr>
          <p:cNvPr id="6964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255" y="4800600"/>
            <a:ext cx="4905375" cy="1857375"/>
          </a:xfrm>
          <a:prstGeom prst="rect">
            <a:avLst/>
          </a:prstGeom>
          <a:noFill/>
        </p:spPr>
      </p:pic>
      <p:pic>
        <p:nvPicPr>
          <p:cNvPr id="6964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2163" y="2714625"/>
            <a:ext cx="5019675" cy="185737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1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27" name="Text Box 83"/>
          <p:cNvSpPr txBox="1">
            <a:spLocks noChangeArrowheads="1"/>
          </p:cNvSpPr>
          <p:nvPr/>
        </p:nvSpPr>
        <p:spPr bwMode="auto">
          <a:xfrm>
            <a:off x="4572000" y="2146300"/>
            <a:ext cx="4114800" cy="1282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>
                <a:solidFill>
                  <a:srgbClr val="FF0066"/>
                </a:solidFill>
              </a:rPr>
              <a:t>Parts to be joined are </a:t>
            </a:r>
            <a:r>
              <a:rPr lang="en-US" sz="2000"/>
              <a:t>heated</a:t>
            </a:r>
            <a:r>
              <a:rPr lang="en-US" sz="2000">
                <a:solidFill>
                  <a:srgbClr val="FF0066"/>
                </a:solidFill>
              </a:rPr>
              <a:t> to the </a:t>
            </a:r>
            <a:r>
              <a:rPr lang="en-US" sz="2000"/>
              <a:t>molten</a:t>
            </a:r>
            <a:r>
              <a:rPr lang="en-US" sz="2000">
                <a:solidFill>
                  <a:srgbClr val="FF0066"/>
                </a:solidFill>
              </a:rPr>
              <a:t> state and allowed to </a:t>
            </a:r>
          </a:p>
          <a:p>
            <a:pPr algn="l">
              <a:lnSpc>
                <a:spcPct val="130000"/>
              </a:lnSpc>
            </a:pPr>
            <a:r>
              <a:rPr lang="en-US" sz="2000"/>
              <a:t>solidify</a:t>
            </a:r>
          </a:p>
        </p:txBody>
      </p:sp>
      <p:sp>
        <p:nvSpPr>
          <p:cNvPr id="108628" name="Text Box 84"/>
          <p:cNvSpPr txBox="1">
            <a:spLocks noChangeArrowheads="1"/>
          </p:cNvSpPr>
          <p:nvPr/>
        </p:nvSpPr>
        <p:spPr bwMode="auto">
          <a:xfrm>
            <a:off x="381000" y="2112963"/>
            <a:ext cx="4191000" cy="1282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/>
              <a:t> </a:t>
            </a:r>
            <a:r>
              <a:rPr lang="en-US" sz="2000">
                <a:solidFill>
                  <a:srgbClr val="CC6600"/>
                </a:solidFill>
              </a:rPr>
              <a:t>Parts to be joined are </a:t>
            </a:r>
            <a:r>
              <a:rPr lang="en-US" sz="2000"/>
              <a:t>heated</a:t>
            </a:r>
            <a:r>
              <a:rPr lang="en-US" sz="2000">
                <a:solidFill>
                  <a:srgbClr val="CC6600"/>
                </a:solidFill>
              </a:rPr>
              <a:t> to </a:t>
            </a:r>
            <a:r>
              <a:rPr lang="en-US" sz="2000"/>
              <a:t>plastic</a:t>
            </a:r>
            <a:r>
              <a:rPr lang="en-US" sz="2000">
                <a:solidFill>
                  <a:srgbClr val="CC6600"/>
                </a:solidFill>
              </a:rPr>
              <a:t> state </a:t>
            </a:r>
            <a:r>
              <a:rPr lang="en-US" sz="2000" u="sng">
                <a:solidFill>
                  <a:srgbClr val="CC6600"/>
                </a:solidFill>
              </a:rPr>
              <a:t>then</a:t>
            </a:r>
            <a:r>
              <a:rPr lang="en-US" sz="2000">
                <a:solidFill>
                  <a:srgbClr val="CC6600"/>
                </a:solidFill>
              </a:rPr>
              <a:t> joined together </a:t>
            </a:r>
          </a:p>
          <a:p>
            <a:pPr algn="l">
              <a:lnSpc>
                <a:spcPct val="130000"/>
              </a:lnSpc>
            </a:pPr>
            <a:r>
              <a:rPr lang="en-US" sz="2000">
                <a:solidFill>
                  <a:srgbClr val="CC6600"/>
                </a:solidFill>
              </a:rPr>
              <a:t>by applying </a:t>
            </a:r>
            <a:r>
              <a:rPr lang="en-US" sz="2000"/>
              <a:t>external pressure</a:t>
            </a:r>
          </a:p>
        </p:txBody>
      </p:sp>
      <p:graphicFrame>
        <p:nvGraphicFramePr>
          <p:cNvPr id="108629" name="Group 85"/>
          <p:cNvGraphicFramePr>
            <a:graphicFrameLocks noGrp="1"/>
          </p:cNvGraphicFramePr>
          <p:nvPr>
            <p:ph/>
          </p:nvPr>
        </p:nvGraphicFramePr>
        <p:xfrm>
          <a:off x="457200" y="1219200"/>
          <a:ext cx="8229600" cy="4068763"/>
        </p:xfrm>
        <a:graphic>
          <a:graphicData uri="http://schemas.openxmlformats.org/drawingml/2006/table">
            <a:tbl>
              <a:tblPr/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8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Pressure welding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Fusion Welding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72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rgbClr val="FF0066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8630" name="Text Box 86"/>
          <p:cNvSpPr txBox="1">
            <a:spLocks noChangeArrowheads="1"/>
          </p:cNvSpPr>
          <p:nvPr/>
        </p:nvSpPr>
        <p:spPr bwMode="auto">
          <a:xfrm>
            <a:off x="533400" y="3870325"/>
            <a:ext cx="31242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sz="2000"/>
              <a:t>  </a:t>
            </a:r>
            <a:r>
              <a:rPr lang="en-US" sz="2000">
                <a:solidFill>
                  <a:schemeClr val="tx2"/>
                </a:solidFill>
              </a:rPr>
              <a:t>Forge welding</a:t>
            </a:r>
          </a:p>
          <a:p>
            <a:pPr algn="l">
              <a:buFontTx/>
              <a:buChar char="•"/>
            </a:pPr>
            <a:r>
              <a:rPr lang="en-US" sz="2000">
                <a:solidFill>
                  <a:srgbClr val="CC6600"/>
                </a:solidFill>
              </a:rPr>
              <a:t>  Resistance welding</a:t>
            </a:r>
            <a:endParaRPr lang="en-US" sz="2000"/>
          </a:p>
        </p:txBody>
      </p:sp>
      <p:sp>
        <p:nvSpPr>
          <p:cNvPr id="108631" name="Text Box 87"/>
          <p:cNvSpPr txBox="1">
            <a:spLocks noChangeArrowheads="1"/>
          </p:cNvSpPr>
          <p:nvPr/>
        </p:nvSpPr>
        <p:spPr bwMode="auto">
          <a:xfrm>
            <a:off x="4572000" y="3870325"/>
            <a:ext cx="2133600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buFontTx/>
              <a:buChar char="•"/>
            </a:pPr>
            <a:r>
              <a:rPr lang="en-US" sz="2000">
                <a:solidFill>
                  <a:srgbClr val="FF0066"/>
                </a:solidFill>
              </a:rPr>
              <a:t>  Arc welding</a:t>
            </a:r>
          </a:p>
          <a:p>
            <a:pPr algn="l">
              <a:buFontTx/>
              <a:buChar char="•"/>
            </a:pPr>
            <a:r>
              <a:rPr lang="en-US" sz="2000">
                <a:solidFill>
                  <a:srgbClr val="800000"/>
                </a:solidFill>
              </a:rPr>
              <a:t>  Gas welding</a:t>
            </a:r>
          </a:p>
        </p:txBody>
      </p:sp>
      <p:sp>
        <p:nvSpPr>
          <p:cNvPr id="108633" name="Text Box 89"/>
          <p:cNvSpPr txBox="1">
            <a:spLocks noChangeArrowheads="1"/>
          </p:cNvSpPr>
          <p:nvPr/>
        </p:nvSpPr>
        <p:spPr bwMode="auto">
          <a:xfrm>
            <a:off x="4572000" y="4800600"/>
            <a:ext cx="36576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fontAlgn="ctr"/>
            <a:r>
              <a:rPr lang="en-US" sz="2000">
                <a:solidFill>
                  <a:schemeClr val="hlink"/>
                </a:solidFill>
              </a:rPr>
              <a:t>Non pressure welding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8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1086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25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8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1086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1086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1086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65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50"/>
                                        <p:tgtEl>
                                          <p:spTgt spid="1086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50"/>
                                        <p:tgtEl>
                                          <p:spTgt spid="1086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50"/>
                                        <p:tgtEl>
                                          <p:spTgt spid="1086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915"/>
                            </p:stCondLst>
                            <p:childTnLst>
                              <p:par>
                                <p:cTn id="23" presetID="27" presetClass="entr" presetSubtype="0" fill="hold" grpId="0" nodeType="afterEffect">
                                  <p:stCondLst>
                                    <p:cond delay="2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150"/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150"/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50"/>
                                        <p:tgtEl>
                                          <p:spTgt spid="1086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99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50"/>
                                        <p:tgtEl>
                                          <p:spTgt spid="1086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50"/>
                                        <p:tgtEl>
                                          <p:spTgt spid="1086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50"/>
                                        <p:tgtEl>
                                          <p:spTgt spid="1086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27" grpId="0"/>
      <p:bldP spid="108628" grpId="0"/>
      <p:bldP spid="108630" grpId="0"/>
      <p:bldP spid="108631" grpId="0"/>
      <p:bldP spid="1086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7888" y="476250"/>
            <a:ext cx="4848225" cy="1733550"/>
          </a:xfrm>
          <a:prstGeom prst="rect">
            <a:avLst/>
          </a:prstGeom>
          <a:noFill/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6463" y="4857750"/>
            <a:ext cx="4791075" cy="1771650"/>
          </a:xfrm>
          <a:prstGeom prst="rect">
            <a:avLst/>
          </a:prstGeom>
          <a:noFill/>
        </p:spPr>
      </p:pic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62175" y="2376488"/>
            <a:ext cx="4819650" cy="210502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588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6938" y="0"/>
            <a:ext cx="4810125" cy="2162175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8363" y="2362200"/>
            <a:ext cx="4867275" cy="2066925"/>
          </a:xfrm>
          <a:prstGeom prst="rect">
            <a:avLst/>
          </a:prstGeom>
          <a:noFill/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7575" y="4572000"/>
            <a:ext cx="4848225" cy="19812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528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5975" y="190500"/>
            <a:ext cx="4972050" cy="2066925"/>
          </a:xfrm>
          <a:prstGeom prst="rect">
            <a:avLst/>
          </a:prstGeom>
          <a:noFill/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9066" y="4575175"/>
            <a:ext cx="5942013" cy="1825625"/>
          </a:xfrm>
          <a:prstGeom prst="rect">
            <a:avLst/>
          </a:prstGeom>
          <a:noFill/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325" y="5075238"/>
            <a:ext cx="2781300" cy="733425"/>
          </a:xfrm>
          <a:prstGeom prst="rect">
            <a:avLst/>
          </a:prstGeom>
          <a:noFill/>
        </p:spPr>
      </p:pic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9066" y="2676525"/>
            <a:ext cx="5484813" cy="1895475"/>
          </a:xfrm>
          <a:prstGeom prst="rect">
            <a:avLst/>
          </a:prstGeom>
          <a:noFill/>
        </p:spPr>
      </p:pic>
      <p:pic>
        <p:nvPicPr>
          <p:cNvPr id="7578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1673" y="3167496"/>
            <a:ext cx="2571750" cy="65722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Engg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569754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381250"/>
            <a:ext cx="6591549" cy="2051602"/>
          </a:xfrm>
          <a:prstGeom prst="rect">
            <a:avLst/>
          </a:prstGeom>
          <a:noFill/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3157538"/>
            <a:ext cx="2514600" cy="542925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42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Joint types</a:t>
            </a: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1295400" y="3230563"/>
            <a:ext cx="635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000" b="0">
                <a:latin typeface="Helvetica" charset="0"/>
              </a:rPr>
              <a:t>Butt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4260850" y="3260725"/>
            <a:ext cx="6223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000" b="0">
                <a:latin typeface="Helvetica" charset="0"/>
              </a:rPr>
              <a:t>Tee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1379538" y="5334000"/>
            <a:ext cx="60801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000" b="0">
                <a:latin typeface="Helvetica" charset="0"/>
              </a:rPr>
              <a:t>Lap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706813" y="5334000"/>
            <a:ext cx="960437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000" b="0">
                <a:latin typeface="Helvetica" charset="0"/>
              </a:rPr>
              <a:t>Corner</a:t>
            </a:r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7391400" y="4495800"/>
            <a:ext cx="777875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AU" altLang="en-US" sz="2000" b="0">
                <a:latin typeface="Helvetica" charset="0"/>
              </a:rPr>
              <a:t>Edge</a:t>
            </a:r>
          </a:p>
        </p:txBody>
      </p:sp>
      <p:sp>
        <p:nvSpPr>
          <p:cNvPr id="181256" name="Freeform 8"/>
          <p:cNvSpPr>
            <a:spLocks/>
          </p:cNvSpPr>
          <p:nvPr/>
        </p:nvSpPr>
        <p:spPr bwMode="auto">
          <a:xfrm>
            <a:off x="6400800" y="3352800"/>
            <a:ext cx="990600" cy="609600"/>
          </a:xfrm>
          <a:custGeom>
            <a:avLst/>
            <a:gdLst/>
            <a:ahLst/>
            <a:cxnLst>
              <a:cxn ang="0">
                <a:pos x="533" y="111"/>
              </a:cxn>
              <a:cxn ang="0">
                <a:pos x="533" y="0"/>
              </a:cxn>
              <a:cxn ang="0">
                <a:pos x="624" y="0"/>
              </a:cxn>
              <a:cxn ang="0">
                <a:pos x="624" y="114"/>
              </a:cxn>
              <a:cxn ang="0">
                <a:pos x="280" y="384"/>
              </a:cxn>
              <a:cxn ang="0">
                <a:pos x="0" y="384"/>
              </a:cxn>
              <a:cxn ang="0">
                <a:pos x="0" y="301"/>
              </a:cxn>
              <a:cxn ang="0">
                <a:pos x="279" y="301"/>
              </a:cxn>
              <a:cxn ang="0">
                <a:pos x="533" y="111"/>
              </a:cxn>
            </a:cxnLst>
            <a:rect l="0" t="0" r="r" b="b"/>
            <a:pathLst>
              <a:path w="624" h="384">
                <a:moveTo>
                  <a:pt x="533" y="111"/>
                </a:moveTo>
                <a:cubicBezTo>
                  <a:pt x="533" y="55"/>
                  <a:pt x="533" y="0"/>
                  <a:pt x="533" y="0"/>
                </a:cubicBezTo>
                <a:lnTo>
                  <a:pt x="624" y="0"/>
                </a:lnTo>
                <a:cubicBezTo>
                  <a:pt x="624" y="0"/>
                  <a:pt x="624" y="57"/>
                  <a:pt x="624" y="114"/>
                </a:cubicBezTo>
                <a:cubicBezTo>
                  <a:pt x="613" y="256"/>
                  <a:pt x="435" y="373"/>
                  <a:pt x="280" y="384"/>
                </a:cubicBezTo>
                <a:cubicBezTo>
                  <a:pt x="140" y="384"/>
                  <a:pt x="0" y="384"/>
                  <a:pt x="0" y="384"/>
                </a:cubicBezTo>
                <a:lnTo>
                  <a:pt x="0" y="301"/>
                </a:lnTo>
                <a:lnTo>
                  <a:pt x="279" y="301"/>
                </a:lnTo>
                <a:cubicBezTo>
                  <a:pt x="405" y="285"/>
                  <a:pt x="509" y="205"/>
                  <a:pt x="533" y="111"/>
                </a:cubicBezTo>
                <a:close/>
              </a:path>
            </a:pathLst>
          </a:custGeom>
          <a:solidFill>
            <a:srgbClr val="0000FF"/>
          </a:solidFill>
          <a:ln w="12700" cap="flat" cmpd="sng">
            <a:prstDash val="solid"/>
            <a:round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0000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57" name="Rectangle 9"/>
          <p:cNvSpPr>
            <a:spLocks noChangeArrowheads="1"/>
          </p:cNvSpPr>
          <p:nvPr/>
        </p:nvSpPr>
        <p:spPr bwMode="auto">
          <a:xfrm>
            <a:off x="7467600" y="3352800"/>
            <a:ext cx="152400" cy="914400"/>
          </a:xfrm>
          <a:prstGeom prst="rect">
            <a:avLst/>
          </a:prstGeom>
          <a:solidFill>
            <a:srgbClr val="FF00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685800" y="2895600"/>
            <a:ext cx="838200" cy="228600"/>
          </a:xfrm>
          <a:prstGeom prst="rect">
            <a:avLst/>
          </a:prstGeom>
          <a:solidFill>
            <a:srgbClr val="FF00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59" name="Rectangle 11"/>
          <p:cNvSpPr>
            <a:spLocks noChangeArrowheads="1"/>
          </p:cNvSpPr>
          <p:nvPr/>
        </p:nvSpPr>
        <p:spPr bwMode="auto">
          <a:xfrm>
            <a:off x="1600200" y="2895600"/>
            <a:ext cx="838200" cy="228600"/>
          </a:xfrm>
          <a:prstGeom prst="rect">
            <a:avLst/>
          </a:prstGeom>
          <a:solidFill>
            <a:srgbClr val="0000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0000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3810000" y="2895600"/>
            <a:ext cx="1676400" cy="228600"/>
          </a:xfrm>
          <a:prstGeom prst="rect">
            <a:avLst/>
          </a:prstGeom>
          <a:solidFill>
            <a:srgbClr val="FF00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1" name="Rectangle 13"/>
          <p:cNvSpPr>
            <a:spLocks noChangeArrowheads="1"/>
          </p:cNvSpPr>
          <p:nvPr/>
        </p:nvSpPr>
        <p:spPr bwMode="auto">
          <a:xfrm>
            <a:off x="4572000" y="1981200"/>
            <a:ext cx="152400" cy="914400"/>
          </a:xfrm>
          <a:prstGeom prst="rect">
            <a:avLst/>
          </a:prstGeom>
          <a:solidFill>
            <a:srgbClr val="0000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0000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2" name="Rectangle 14"/>
          <p:cNvSpPr>
            <a:spLocks noChangeArrowheads="1"/>
          </p:cNvSpPr>
          <p:nvPr/>
        </p:nvSpPr>
        <p:spPr bwMode="auto">
          <a:xfrm>
            <a:off x="4191000" y="4572000"/>
            <a:ext cx="762000" cy="152400"/>
          </a:xfrm>
          <a:prstGeom prst="rect">
            <a:avLst/>
          </a:prstGeom>
          <a:solidFill>
            <a:srgbClr val="FF00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3" name="Rectangle 15"/>
          <p:cNvSpPr>
            <a:spLocks noChangeArrowheads="1"/>
          </p:cNvSpPr>
          <p:nvPr/>
        </p:nvSpPr>
        <p:spPr bwMode="auto">
          <a:xfrm>
            <a:off x="4953000" y="4724400"/>
            <a:ext cx="228600" cy="990600"/>
          </a:xfrm>
          <a:prstGeom prst="rect">
            <a:avLst/>
          </a:prstGeom>
          <a:solidFill>
            <a:srgbClr val="0000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0000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4" name="Rectangle 16"/>
          <p:cNvSpPr>
            <a:spLocks noChangeArrowheads="1"/>
          </p:cNvSpPr>
          <p:nvPr/>
        </p:nvSpPr>
        <p:spPr bwMode="auto">
          <a:xfrm>
            <a:off x="990600" y="5029200"/>
            <a:ext cx="1676400" cy="228600"/>
          </a:xfrm>
          <a:prstGeom prst="rect">
            <a:avLst/>
          </a:prstGeom>
          <a:solidFill>
            <a:srgbClr val="0000FF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0000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181265" name="Rectangle 17"/>
          <p:cNvSpPr>
            <a:spLocks noChangeArrowheads="1"/>
          </p:cNvSpPr>
          <p:nvPr/>
        </p:nvSpPr>
        <p:spPr bwMode="auto">
          <a:xfrm>
            <a:off x="228600" y="4800600"/>
            <a:ext cx="1676400" cy="228600"/>
          </a:xfrm>
          <a:prstGeom prst="rect">
            <a:avLst/>
          </a:prstGeom>
          <a:solidFill>
            <a:srgbClr val="FF0066"/>
          </a:solidFill>
          <a:ln w="12700">
            <a:miter lim="800000"/>
            <a:headEnd type="none" w="sm" len="sm"/>
            <a:tailEnd type="none" w="sm" len="sm"/>
          </a:ln>
          <a:effectLst/>
          <a:scene3d>
            <a:camera prst="legacyObliqueTopRight"/>
            <a:lightRig rig="legacyFlat2" dir="t"/>
          </a:scene3d>
          <a:sp3d extrusionH="1801800" prstMaterial="legacyMatte">
            <a:bevelT w="13500" h="13500" prst="angle"/>
            <a:bevelB w="13500" h="13500" prst="angle"/>
            <a:extrusionClr>
              <a:srgbClr val="FF0066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7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500"/>
                            </p:stCondLst>
                            <p:childTnLst>
                              <p:par>
                                <p:cTn id="38" presetID="4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1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500"/>
                            </p:stCondLst>
                            <p:childTnLst>
                              <p:par>
                                <p:cTn id="50" presetID="4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/>
      <p:bldP spid="181252" grpId="0"/>
      <p:bldP spid="181253" grpId="0"/>
      <p:bldP spid="181254" grpId="0"/>
      <p:bldP spid="181255" grpId="0"/>
      <p:bldP spid="181256" grpId="0" animBg="1"/>
      <p:bldP spid="181257" grpId="0" animBg="1"/>
      <p:bldP spid="181258" grpId="0" animBg="1"/>
      <p:bldP spid="181259" grpId="0" animBg="1"/>
      <p:bldP spid="181260" grpId="0" animBg="1"/>
      <p:bldP spid="181261" grpId="0" animBg="1"/>
      <p:bldP spid="181262" grpId="0" animBg="1"/>
      <p:bldP spid="181263" grpId="0" animBg="1"/>
      <p:bldP spid="181264" grpId="0" animBg="1"/>
      <p:bldP spid="1812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066800"/>
            <a:ext cx="6805613" cy="4851400"/>
          </a:xfrm>
          <a:prstGeom prst="rect">
            <a:avLst/>
          </a:prstGeom>
          <a:noFill/>
        </p:spPr>
      </p:pic>
      <p:sp>
        <p:nvSpPr>
          <p:cNvPr id="190469" name="Text Box 5"/>
          <p:cNvSpPr txBox="1">
            <a:spLocks noChangeArrowheads="1"/>
          </p:cNvSpPr>
          <p:nvPr/>
        </p:nvSpPr>
        <p:spPr bwMode="auto">
          <a:xfrm>
            <a:off x="1371600" y="2362200"/>
            <a:ext cx="175260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Movable Jaw</a:t>
            </a:r>
          </a:p>
        </p:txBody>
      </p:sp>
      <p:sp>
        <p:nvSpPr>
          <p:cNvPr id="190470" name="Text Box 6"/>
          <p:cNvSpPr txBox="1">
            <a:spLocks noChangeArrowheads="1"/>
          </p:cNvSpPr>
          <p:nvPr/>
        </p:nvSpPr>
        <p:spPr bwMode="auto">
          <a:xfrm>
            <a:off x="5991225" y="1795463"/>
            <a:ext cx="190500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Stationary Jaw</a:t>
            </a:r>
          </a:p>
        </p:txBody>
      </p:sp>
      <p:sp>
        <p:nvSpPr>
          <p:cNvPr id="190471" name="Text Box 7"/>
          <p:cNvSpPr txBox="1">
            <a:spLocks noChangeArrowheads="1"/>
          </p:cNvSpPr>
          <p:nvPr/>
        </p:nvSpPr>
        <p:spPr bwMode="auto">
          <a:xfrm>
            <a:off x="3657600" y="5105400"/>
            <a:ext cx="1905000" cy="390525"/>
          </a:xfrm>
          <a:prstGeom prst="rect">
            <a:avLst/>
          </a:prstGeom>
          <a:noFill/>
          <a:ln w="9525" algn="ctr">
            <a:solidFill>
              <a:srgbClr val="FF0066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/>
              <a:t>Welding gun</a:t>
            </a:r>
          </a:p>
        </p:txBody>
      </p:sp>
      <p:sp>
        <p:nvSpPr>
          <p:cNvPr id="190473" name="Line 9"/>
          <p:cNvSpPr>
            <a:spLocks noChangeShapeType="1"/>
          </p:cNvSpPr>
          <p:nvPr/>
        </p:nvSpPr>
        <p:spPr bwMode="auto">
          <a:xfrm>
            <a:off x="4419600" y="4419600"/>
            <a:ext cx="0" cy="6858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90474" name="Line 10"/>
          <p:cNvSpPr>
            <a:spLocks noChangeShapeType="1"/>
          </p:cNvSpPr>
          <p:nvPr/>
        </p:nvSpPr>
        <p:spPr bwMode="auto">
          <a:xfrm>
            <a:off x="4572000" y="4419600"/>
            <a:ext cx="0" cy="68580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190475" name="Text Box 11"/>
          <p:cNvSpPr txBox="1">
            <a:spLocks noChangeArrowheads="1"/>
          </p:cNvSpPr>
          <p:nvPr/>
        </p:nvSpPr>
        <p:spPr bwMode="auto">
          <a:xfrm>
            <a:off x="3733800" y="3138488"/>
            <a:ext cx="190500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Metal parts</a:t>
            </a:r>
          </a:p>
        </p:txBody>
      </p:sp>
      <p:sp>
        <p:nvSpPr>
          <p:cNvPr id="190476" name="Rectangle 12"/>
          <p:cNvSpPr>
            <a:spLocks noChangeArrowheads="1"/>
          </p:cNvSpPr>
          <p:nvPr/>
        </p:nvSpPr>
        <p:spPr bwMode="auto">
          <a:xfrm>
            <a:off x="381000" y="228600"/>
            <a:ext cx="3600450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900">
                <a:solidFill>
                  <a:srgbClr val="0000FF"/>
                </a:solidFill>
              </a:rPr>
              <a:t>Resistance welding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12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2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44463"/>
            <a:ext cx="5486400" cy="579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8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534400" cy="5715000"/>
          </a:xfrm>
          <a:noFill/>
        </p:spPr>
        <p:txBody>
          <a:bodyPr/>
          <a:lstStyle/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/>
              <a:t>  - </a:t>
            </a:r>
            <a:r>
              <a:rPr lang="en-US" sz="2000" dirty="0">
                <a:solidFill>
                  <a:srgbClr val="800000"/>
                </a:solidFill>
              </a:rPr>
              <a:t>Uses the principle of both the </a:t>
            </a:r>
            <a:r>
              <a:rPr lang="en-US" sz="2000" b="1" dirty="0"/>
              <a:t>pressure</a:t>
            </a:r>
            <a:r>
              <a:rPr lang="en-US" sz="2000" dirty="0">
                <a:solidFill>
                  <a:srgbClr val="800000"/>
                </a:solidFill>
              </a:rPr>
              <a:t> &amp; </a:t>
            </a:r>
            <a:r>
              <a:rPr lang="en-US" sz="2000" b="1" dirty="0"/>
              <a:t>fusion</a:t>
            </a:r>
            <a:r>
              <a:rPr lang="en-US" sz="2000" dirty="0">
                <a:solidFill>
                  <a:srgbClr val="800000"/>
                </a:solidFill>
              </a:rPr>
              <a:t> welding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 </a:t>
            </a:r>
            <a:r>
              <a:rPr lang="en-US" sz="2000" dirty="0">
                <a:solidFill>
                  <a:srgbClr val="CC6600"/>
                </a:solidFill>
              </a:rPr>
              <a:t>PRINCIPLE</a:t>
            </a:r>
            <a:r>
              <a:rPr lang="en-US" sz="2000" dirty="0">
                <a:solidFill>
                  <a:srgbClr val="FF0066"/>
                </a:solidFill>
              </a:rPr>
              <a:t> 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-  Consists of </a:t>
            </a:r>
            <a:r>
              <a:rPr lang="en-US" sz="2000" b="1" dirty="0"/>
              <a:t>heating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66"/>
                </a:solidFill>
              </a:rPr>
              <a:t>of the parts to be welded to the </a:t>
            </a:r>
            <a:r>
              <a:rPr lang="en-US" sz="2000" dirty="0"/>
              <a:t>plastic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    </a:t>
            </a:r>
            <a:r>
              <a:rPr lang="en-US" sz="2000" b="1" dirty="0"/>
              <a:t>state</a:t>
            </a:r>
            <a:r>
              <a:rPr lang="en-US" sz="2000" dirty="0">
                <a:solidFill>
                  <a:srgbClr val="FF0066"/>
                </a:solidFill>
              </a:rPr>
              <a:t> and </a:t>
            </a:r>
            <a:r>
              <a:rPr lang="en-US" sz="2000" b="1" dirty="0"/>
              <a:t>joined</a:t>
            </a:r>
            <a:r>
              <a:rPr lang="en-US" sz="2000" dirty="0">
                <a:solidFill>
                  <a:srgbClr val="FF0066"/>
                </a:solidFill>
              </a:rPr>
              <a:t> together by applying the </a:t>
            </a:r>
            <a:r>
              <a:rPr lang="en-US" sz="2000" b="1" dirty="0"/>
              <a:t>mechanical</a:t>
            </a:r>
            <a:r>
              <a:rPr lang="en-US" sz="2000" dirty="0"/>
              <a:t> </a:t>
            </a:r>
            <a:r>
              <a:rPr lang="en-US" sz="2000" b="1" dirty="0"/>
              <a:t>pressure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 </a:t>
            </a:r>
            <a:r>
              <a:rPr lang="en-US" sz="2000" dirty="0"/>
              <a:t>-  </a:t>
            </a:r>
            <a:r>
              <a:rPr lang="en-US" sz="2000" dirty="0">
                <a:solidFill>
                  <a:srgbClr val="800000"/>
                </a:solidFill>
              </a:rPr>
              <a:t>Parts are </a:t>
            </a:r>
            <a:r>
              <a:rPr lang="en-US" sz="2000" dirty="0"/>
              <a:t>heated</a:t>
            </a:r>
            <a:r>
              <a:rPr lang="en-US" sz="2000" dirty="0">
                <a:solidFill>
                  <a:srgbClr val="800000"/>
                </a:solidFill>
              </a:rPr>
              <a:t> by passing a heavy electric </a:t>
            </a:r>
            <a:r>
              <a:rPr lang="en-US" sz="2000" b="1" dirty="0"/>
              <a:t>current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800000"/>
                </a:solidFill>
              </a:rPr>
              <a:t>  -  </a:t>
            </a:r>
            <a:r>
              <a:rPr lang="en-US" sz="2000" dirty="0">
                <a:solidFill>
                  <a:srgbClr val="FF0066"/>
                </a:solidFill>
              </a:rPr>
              <a:t>Current encounters very </a:t>
            </a:r>
            <a:r>
              <a:rPr lang="en-US" sz="2000" b="1" u="sng" dirty="0"/>
              <a:t>high resistance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FF0066"/>
                </a:solidFill>
              </a:rPr>
              <a:t>at the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dirty="0"/>
              <a:t>joints</a:t>
            </a:r>
            <a:r>
              <a:rPr lang="en-US" sz="2000" dirty="0">
                <a:solidFill>
                  <a:srgbClr val="800000"/>
                </a:solidFill>
              </a:rPr>
              <a:t>, </a:t>
            </a:r>
            <a:r>
              <a:rPr lang="en-US" sz="2000" dirty="0">
                <a:solidFill>
                  <a:srgbClr val="FF0066"/>
                </a:solidFill>
              </a:rPr>
              <a:t>as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     a result </a:t>
            </a:r>
            <a:r>
              <a:rPr lang="en-US" sz="2000" b="1" u="sng" dirty="0"/>
              <a:t>temperature increases</a:t>
            </a:r>
            <a:r>
              <a:rPr lang="en-US" sz="2000" b="1" dirty="0"/>
              <a:t> 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800000"/>
                </a:solidFill>
              </a:rPr>
              <a:t>  -  When temperature </a:t>
            </a:r>
            <a:r>
              <a:rPr lang="en-US" sz="2000" b="1" dirty="0"/>
              <a:t>exceeds</a:t>
            </a:r>
            <a:r>
              <a:rPr lang="en-US" sz="2000" dirty="0">
                <a:solidFill>
                  <a:srgbClr val="800000"/>
                </a:solidFill>
              </a:rPr>
              <a:t> </a:t>
            </a:r>
            <a:r>
              <a:rPr lang="en-US" sz="2000" b="1" u="sng" dirty="0"/>
              <a:t>melting</a:t>
            </a:r>
            <a:r>
              <a:rPr lang="en-US" sz="2000" b="1" dirty="0"/>
              <a:t> </a:t>
            </a:r>
            <a:r>
              <a:rPr lang="en-US" sz="2000" b="1" u="sng" dirty="0"/>
              <a:t>temperature</a:t>
            </a:r>
            <a:r>
              <a:rPr lang="en-US" sz="2000" b="1" dirty="0"/>
              <a:t> </a:t>
            </a:r>
            <a:r>
              <a:rPr lang="en-US" sz="2000" dirty="0">
                <a:solidFill>
                  <a:srgbClr val="800000"/>
                </a:solidFill>
              </a:rPr>
              <a:t>of the 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800000"/>
                </a:solidFill>
              </a:rPr>
              <a:t>     </a:t>
            </a:r>
            <a:r>
              <a:rPr lang="en-US" sz="2000" b="1" dirty="0"/>
              <a:t>parts</a:t>
            </a:r>
            <a:r>
              <a:rPr lang="en-US" sz="2000" dirty="0">
                <a:solidFill>
                  <a:srgbClr val="800000"/>
                </a:solidFill>
              </a:rPr>
              <a:t> external mechanical </a:t>
            </a:r>
            <a:r>
              <a:rPr lang="en-US" sz="2000" dirty="0"/>
              <a:t>pressure</a:t>
            </a:r>
            <a:r>
              <a:rPr lang="en-US" sz="2000" dirty="0">
                <a:solidFill>
                  <a:srgbClr val="800000"/>
                </a:solidFill>
              </a:rPr>
              <a:t> is </a:t>
            </a:r>
            <a:r>
              <a:rPr lang="en-US" sz="2000" dirty="0"/>
              <a:t>applied</a:t>
            </a:r>
          </a:p>
          <a:p>
            <a:pPr marL="812800" indent="-812800">
              <a:lnSpc>
                <a:spcPct val="150000"/>
              </a:lnSpc>
              <a:buFontTx/>
              <a:buNone/>
            </a:pPr>
            <a:r>
              <a:rPr lang="en-US" sz="2000" dirty="0">
                <a:solidFill>
                  <a:srgbClr val="FF0066"/>
                </a:solidFill>
              </a:rPr>
              <a:t>  -  Joining thin metal sheets and wires</a:t>
            </a:r>
          </a:p>
        </p:txBody>
      </p:sp>
      <p:sp>
        <p:nvSpPr>
          <p:cNvPr id="185347" name="Rectangle 3"/>
          <p:cNvSpPr>
            <a:spLocks noChangeArrowheads="1"/>
          </p:cNvSpPr>
          <p:nvPr/>
        </p:nvSpPr>
        <p:spPr bwMode="auto">
          <a:xfrm>
            <a:off x="381000" y="76200"/>
            <a:ext cx="3600450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l"/>
            <a:r>
              <a:rPr lang="en-US" sz="2900">
                <a:solidFill>
                  <a:srgbClr val="0000FF"/>
                </a:solidFill>
              </a:rPr>
              <a:t>Resistance welding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7620000" y="6248400"/>
            <a:ext cx="1371600" cy="427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200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82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50"/>
                                        <p:tgtEl>
                                          <p:spTgt spid="185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50"/>
                                        <p:tgtEl>
                                          <p:spTgt spid="185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50"/>
                                        <p:tgtEl>
                                          <p:spTgt spid="185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675"/>
                            </p:stCondLst>
                            <p:childTnLst>
                              <p:par>
                                <p:cTn id="11" presetID="27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150"/>
                                        <p:tgtEl>
                                          <p:spTgt spid="185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150"/>
                                        <p:tgtEl>
                                          <p:spTgt spid="185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50"/>
                                        <p:tgtEl>
                                          <p:spTgt spid="185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925"/>
                            </p:stCondLst>
                            <p:childTnLst>
                              <p:par>
                                <p:cTn id="17" presetID="27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150"/>
                                        <p:tgtEl>
                                          <p:spTgt spid="185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150"/>
                                        <p:tgtEl>
                                          <p:spTgt spid="185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50"/>
                                        <p:tgtEl>
                                          <p:spTgt spid="185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150"/>
                                        <p:tgtEl>
                                          <p:spTgt spid="18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150"/>
                                        <p:tgtEl>
                                          <p:spTgt spid="18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50"/>
                                        <p:tgtEl>
                                          <p:spTgt spid="18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3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4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2438400" cy="411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600">
                <a:solidFill>
                  <a:srgbClr val="800000"/>
                </a:solidFill>
              </a:rPr>
              <a:t>Advantages: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305800" cy="1752600"/>
          </a:xfrm>
        </p:spPr>
        <p:txBody>
          <a:bodyPr/>
          <a:lstStyle/>
          <a:p>
            <a:r>
              <a:rPr lang="en-US" sz="2400"/>
              <a:t>Little pollution</a:t>
            </a:r>
          </a:p>
          <a:p>
            <a:r>
              <a:rPr lang="en-US" sz="2400"/>
              <a:t>Efficient energy use</a:t>
            </a:r>
          </a:p>
          <a:p>
            <a:r>
              <a:rPr lang="en-US" sz="2400"/>
              <a:t>High production rates</a:t>
            </a:r>
          </a:p>
          <a:p>
            <a:endParaRPr lang="en-US" sz="2400"/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609600" y="3627438"/>
            <a:ext cx="27432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US" sz="2600" b="0">
                <a:solidFill>
                  <a:srgbClr val="800000"/>
                </a:solidFill>
              </a:rPr>
              <a:t>Disadvantages:</a:t>
            </a:r>
          </a:p>
        </p:txBody>
      </p:sp>
      <p:sp>
        <p:nvSpPr>
          <p:cNvPr id="187397" name="Rectangle 5"/>
          <p:cNvSpPr>
            <a:spLocks noChangeArrowheads="1"/>
          </p:cNvSpPr>
          <p:nvPr/>
        </p:nvSpPr>
        <p:spPr bwMode="auto">
          <a:xfrm>
            <a:off x="609600" y="4343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400" b="0"/>
              <a:t>Used for joining relatively thin materials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sz="2400" b="0"/>
              <a:t>Equipment is costly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endParaRPr lang="en-US" sz="2400" b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00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20" name="Text Box 52"/>
          <p:cNvSpPr txBox="1">
            <a:spLocks noChangeArrowheads="1"/>
          </p:cNvSpPr>
          <p:nvPr/>
        </p:nvSpPr>
        <p:spPr bwMode="auto">
          <a:xfrm>
            <a:off x="3810000" y="3459163"/>
            <a:ext cx="990600" cy="396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Clamp</a:t>
            </a:r>
          </a:p>
        </p:txBody>
      </p:sp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5700713" y="1157288"/>
            <a:ext cx="1019175" cy="2652712"/>
            <a:chOff x="3591" y="729"/>
            <a:chExt cx="642" cy="1671"/>
          </a:xfrm>
        </p:grpSpPr>
        <p:grpSp>
          <p:nvGrpSpPr>
            <p:cNvPr id="3" name="Group 40"/>
            <p:cNvGrpSpPr>
              <a:grpSpLocks/>
            </p:cNvGrpSpPr>
            <p:nvPr/>
          </p:nvGrpSpPr>
          <p:grpSpPr bwMode="auto">
            <a:xfrm>
              <a:off x="4137" y="2304"/>
              <a:ext cx="96" cy="96"/>
              <a:chOff x="4128" y="2304"/>
              <a:chExt cx="96" cy="96"/>
            </a:xfrm>
          </p:grpSpPr>
          <p:sp>
            <p:nvSpPr>
              <p:cNvPr id="212006" name="Line 38"/>
              <p:cNvSpPr>
                <a:spLocks noChangeShapeType="1"/>
              </p:cNvSpPr>
              <p:nvPr/>
            </p:nvSpPr>
            <p:spPr bwMode="auto">
              <a:xfrm>
                <a:off x="4128" y="2352"/>
                <a:ext cx="96" cy="48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2007" name="Line 39"/>
              <p:cNvSpPr>
                <a:spLocks noChangeShapeType="1"/>
              </p:cNvSpPr>
              <p:nvPr/>
            </p:nvSpPr>
            <p:spPr bwMode="auto">
              <a:xfrm flipH="1">
                <a:off x="4224" y="2304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12003" name="Line 35"/>
            <p:cNvSpPr>
              <a:spLocks noChangeShapeType="1"/>
            </p:cNvSpPr>
            <p:nvPr/>
          </p:nvSpPr>
          <p:spPr bwMode="auto">
            <a:xfrm>
              <a:off x="3600" y="768"/>
              <a:ext cx="528" cy="1584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04" name="Line 36"/>
            <p:cNvSpPr>
              <a:spLocks noChangeShapeType="1"/>
            </p:cNvSpPr>
            <p:nvPr/>
          </p:nvSpPr>
          <p:spPr bwMode="auto">
            <a:xfrm>
              <a:off x="3705" y="738"/>
              <a:ext cx="528" cy="1584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09" name="Line 41"/>
            <p:cNvSpPr>
              <a:spLocks noChangeShapeType="1"/>
            </p:cNvSpPr>
            <p:nvPr/>
          </p:nvSpPr>
          <p:spPr bwMode="auto">
            <a:xfrm flipV="1">
              <a:off x="3591" y="729"/>
              <a:ext cx="96" cy="48"/>
            </a:xfrm>
            <a:prstGeom prst="line">
              <a:avLst/>
            </a:prstGeom>
            <a:noFill/>
            <a:ln w="28575">
              <a:solidFill>
                <a:srgbClr val="C0C0C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12011" name="Rectangle 43"/>
          <p:cNvSpPr>
            <a:spLocks noChangeArrowheads="1"/>
          </p:cNvSpPr>
          <p:nvPr/>
        </p:nvSpPr>
        <p:spPr bwMode="auto">
          <a:xfrm>
            <a:off x="4611688" y="3881438"/>
            <a:ext cx="609600" cy="3048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398713" y="2995613"/>
            <a:ext cx="2554287" cy="1322387"/>
            <a:chOff x="1127" y="1887"/>
            <a:chExt cx="1609" cy="833"/>
          </a:xfrm>
        </p:grpSpPr>
        <p:sp>
          <p:nvSpPr>
            <p:cNvPr id="211974" name="Line 6"/>
            <p:cNvSpPr>
              <a:spLocks noChangeAspect="1" noChangeShapeType="1"/>
            </p:cNvSpPr>
            <p:nvPr/>
          </p:nvSpPr>
          <p:spPr bwMode="auto">
            <a:xfrm>
              <a:off x="1248" y="2634"/>
              <a:ext cx="1488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977" name="Line 9"/>
            <p:cNvSpPr>
              <a:spLocks noChangeShapeType="1"/>
            </p:cNvSpPr>
            <p:nvPr/>
          </p:nvSpPr>
          <p:spPr bwMode="auto">
            <a:xfrm>
              <a:off x="1203" y="1896"/>
              <a:ext cx="0" cy="6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984" name="Freeform 16"/>
            <p:cNvSpPr>
              <a:spLocks/>
            </p:cNvSpPr>
            <p:nvPr/>
          </p:nvSpPr>
          <p:spPr bwMode="auto">
            <a:xfrm>
              <a:off x="1196" y="2574"/>
              <a:ext cx="52" cy="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89"/>
                </a:cxn>
              </a:cxnLst>
              <a:rect l="0" t="0" r="r" b="b"/>
              <a:pathLst>
                <a:path w="53" h="89">
                  <a:moveTo>
                    <a:pt x="0" y="0"/>
                  </a:moveTo>
                  <a:cubicBezTo>
                    <a:pt x="9" y="65"/>
                    <a:pt x="3" y="63"/>
                    <a:pt x="53" y="89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1127" y="1887"/>
              <a:ext cx="1600" cy="833"/>
              <a:chOff x="1127" y="1887"/>
              <a:chExt cx="1600" cy="833"/>
            </a:xfrm>
          </p:grpSpPr>
          <p:sp>
            <p:nvSpPr>
              <p:cNvPr id="211973" name="Line 5"/>
              <p:cNvSpPr>
                <a:spLocks noChangeShapeType="1"/>
              </p:cNvSpPr>
              <p:nvPr/>
            </p:nvSpPr>
            <p:spPr bwMode="auto">
              <a:xfrm>
                <a:off x="1137" y="1887"/>
                <a:ext cx="0" cy="7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1975" name="Line 7"/>
              <p:cNvSpPr>
                <a:spLocks noChangeShapeType="1"/>
              </p:cNvSpPr>
              <p:nvPr/>
            </p:nvSpPr>
            <p:spPr bwMode="auto">
              <a:xfrm>
                <a:off x="1178" y="2715"/>
                <a:ext cx="154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1985" name="Freeform 17"/>
              <p:cNvSpPr>
                <a:spLocks/>
              </p:cNvSpPr>
              <p:nvPr/>
            </p:nvSpPr>
            <p:spPr bwMode="auto">
              <a:xfrm>
                <a:off x="1127" y="2596"/>
                <a:ext cx="43" cy="124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43" y="124"/>
                  </a:cxn>
                </a:cxnLst>
                <a:rect l="0" t="0" r="r" b="b"/>
                <a:pathLst>
                  <a:path w="43" h="124">
                    <a:moveTo>
                      <a:pt x="7" y="0"/>
                    </a:moveTo>
                    <a:cubicBezTo>
                      <a:pt x="11" y="38"/>
                      <a:pt x="0" y="105"/>
                      <a:pt x="43" y="124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</p:grpSp>
      <p:sp>
        <p:nvSpPr>
          <p:cNvPr id="212013" name="Text Box 45"/>
          <p:cNvSpPr txBox="1">
            <a:spLocks noChangeArrowheads="1"/>
          </p:cNvSpPr>
          <p:nvPr/>
        </p:nvSpPr>
        <p:spPr bwMode="auto">
          <a:xfrm>
            <a:off x="1905000" y="4876800"/>
            <a:ext cx="54102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0"/>
              <a:t>Figure :    Principle of Arc welding</a:t>
            </a:r>
          </a:p>
        </p:txBody>
      </p:sp>
      <p:sp>
        <p:nvSpPr>
          <p:cNvPr id="212014" name="Text Box 46"/>
          <p:cNvSpPr txBox="1">
            <a:spLocks noChangeArrowheads="1"/>
          </p:cNvSpPr>
          <p:nvPr/>
        </p:nvSpPr>
        <p:spPr bwMode="auto">
          <a:xfrm>
            <a:off x="3200400" y="2163763"/>
            <a:ext cx="1143000" cy="396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Cables</a:t>
            </a:r>
          </a:p>
        </p:txBody>
      </p:sp>
      <p:sp>
        <p:nvSpPr>
          <p:cNvPr id="212018" name="Line 50"/>
          <p:cNvSpPr>
            <a:spLocks noChangeShapeType="1"/>
          </p:cNvSpPr>
          <p:nvPr/>
        </p:nvSpPr>
        <p:spPr bwMode="auto">
          <a:xfrm rot="10800000">
            <a:off x="2619375" y="1709738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2019" name="Line 51"/>
          <p:cNvSpPr>
            <a:spLocks noChangeShapeType="1"/>
          </p:cNvSpPr>
          <p:nvPr/>
        </p:nvSpPr>
        <p:spPr bwMode="auto">
          <a:xfrm rot="10800000" flipV="1">
            <a:off x="2571750" y="2500313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2022" name="Text Box 54"/>
          <p:cNvSpPr txBox="1">
            <a:spLocks noChangeArrowheads="1"/>
          </p:cNvSpPr>
          <p:nvPr/>
        </p:nvSpPr>
        <p:spPr bwMode="auto">
          <a:xfrm>
            <a:off x="1752600" y="1020763"/>
            <a:ext cx="2743200" cy="396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Electrode holder    </a:t>
            </a:r>
          </a:p>
        </p:txBody>
      </p: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138863" y="1101725"/>
            <a:ext cx="152400" cy="2651125"/>
            <a:chOff x="3870" y="694"/>
            <a:chExt cx="96" cy="1670"/>
          </a:xfrm>
        </p:grpSpPr>
        <p:sp>
          <p:nvSpPr>
            <p:cNvPr id="212026" name="Rectangle 58"/>
            <p:cNvSpPr>
              <a:spLocks noChangeArrowheads="1"/>
            </p:cNvSpPr>
            <p:nvPr/>
          </p:nvSpPr>
          <p:spPr bwMode="auto">
            <a:xfrm rot="20520000">
              <a:off x="3870" y="694"/>
              <a:ext cx="96" cy="167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027" name="Rectangle 59"/>
            <p:cNvSpPr>
              <a:spLocks noChangeArrowheads="1"/>
            </p:cNvSpPr>
            <p:nvPr/>
          </p:nvSpPr>
          <p:spPr bwMode="auto">
            <a:xfrm rot="20460000">
              <a:off x="3872" y="712"/>
              <a:ext cx="48" cy="1632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1981200" y="1444625"/>
            <a:ext cx="5565775" cy="384175"/>
            <a:chOff x="1248" y="910"/>
            <a:chExt cx="3506" cy="242"/>
          </a:xfrm>
        </p:grpSpPr>
        <p:sp>
          <p:nvSpPr>
            <p:cNvPr id="212001" name="Oval 33"/>
            <p:cNvSpPr>
              <a:spLocks noChangeAspect="1" noChangeArrowheads="1"/>
            </p:cNvSpPr>
            <p:nvPr/>
          </p:nvSpPr>
          <p:spPr bwMode="auto">
            <a:xfrm>
              <a:off x="4512" y="910"/>
              <a:ext cx="242" cy="242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56"/>
            <p:cNvGrpSpPr>
              <a:grpSpLocks/>
            </p:cNvGrpSpPr>
            <p:nvPr/>
          </p:nvGrpSpPr>
          <p:grpSpPr bwMode="auto">
            <a:xfrm>
              <a:off x="1248" y="912"/>
              <a:ext cx="2259" cy="240"/>
              <a:chOff x="1248" y="912"/>
              <a:chExt cx="2259" cy="240"/>
            </a:xfrm>
          </p:grpSpPr>
          <p:grpSp>
            <p:nvGrpSpPr>
              <p:cNvPr id="9" name="Group 31"/>
              <p:cNvGrpSpPr>
                <a:grpSpLocks/>
              </p:cNvGrpSpPr>
              <p:nvPr/>
            </p:nvGrpSpPr>
            <p:grpSpPr bwMode="auto">
              <a:xfrm>
                <a:off x="1248" y="912"/>
                <a:ext cx="2259" cy="240"/>
                <a:chOff x="1248" y="912"/>
                <a:chExt cx="2259" cy="240"/>
              </a:xfrm>
            </p:grpSpPr>
            <p:grpSp>
              <p:nvGrpSpPr>
                <p:cNvPr id="10" name="Group 30"/>
                <p:cNvGrpSpPr>
                  <a:grpSpLocks/>
                </p:cNvGrpSpPr>
                <p:nvPr/>
              </p:nvGrpSpPr>
              <p:grpSpPr bwMode="auto">
                <a:xfrm>
                  <a:off x="2112" y="987"/>
                  <a:ext cx="1395" cy="87"/>
                  <a:chOff x="2688" y="987"/>
                  <a:chExt cx="1395" cy="87"/>
                </a:xfrm>
              </p:grpSpPr>
              <p:sp>
                <p:nvSpPr>
                  <p:cNvPr id="211995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2691" y="987"/>
                    <a:ext cx="139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211996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688" y="1074"/>
                    <a:ext cx="139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" name="Group 25"/>
                <p:cNvGrpSpPr>
                  <a:grpSpLocks/>
                </p:cNvGrpSpPr>
                <p:nvPr/>
              </p:nvGrpSpPr>
              <p:grpSpPr bwMode="auto">
                <a:xfrm>
                  <a:off x="1248" y="912"/>
                  <a:ext cx="1824" cy="240"/>
                  <a:chOff x="1152" y="912"/>
                  <a:chExt cx="1824" cy="240"/>
                </a:xfrm>
              </p:grpSpPr>
              <p:sp>
                <p:nvSpPr>
                  <p:cNvPr id="211991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155" y="987"/>
                    <a:ext cx="139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211992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1074"/>
                    <a:ext cx="1392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anchor="ctr"/>
                  <a:lstStyle/>
                  <a:p>
                    <a:endParaRPr lang="en-US"/>
                  </a:p>
                </p:txBody>
              </p:sp>
              <p:sp>
                <p:nvSpPr>
                  <p:cNvPr id="211990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912"/>
                    <a:ext cx="960" cy="240"/>
                  </a:xfrm>
                  <a:prstGeom prst="rect">
                    <a:avLst/>
                  </a:prstGeom>
                  <a:solidFill>
                    <a:srgbClr val="800000"/>
                  </a:solidFill>
                  <a:ln w="9525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12023" name="Line 55"/>
              <p:cNvSpPr>
                <a:spLocks noChangeShapeType="1"/>
              </p:cNvSpPr>
              <p:nvPr/>
            </p:nvSpPr>
            <p:spPr bwMode="auto">
              <a:xfrm>
                <a:off x="1248" y="978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12000" name="Rectangle 32"/>
            <p:cNvSpPr>
              <a:spLocks noChangeArrowheads="1"/>
            </p:cNvSpPr>
            <p:nvPr/>
          </p:nvSpPr>
          <p:spPr bwMode="auto">
            <a:xfrm>
              <a:off x="3504" y="912"/>
              <a:ext cx="1104" cy="240"/>
            </a:xfrm>
            <a:prstGeom prst="rect">
              <a:avLst/>
            </a:prstGeom>
            <a:solidFill>
              <a:schemeClr val="accent2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66"/>
          <p:cNvGrpSpPr>
            <a:grpSpLocks/>
          </p:cNvGrpSpPr>
          <p:nvPr/>
        </p:nvGrpSpPr>
        <p:grpSpPr bwMode="auto">
          <a:xfrm>
            <a:off x="6643688" y="3824288"/>
            <a:ext cx="304800" cy="228600"/>
            <a:chOff x="4176" y="2400"/>
            <a:chExt cx="192" cy="144"/>
          </a:xfrm>
        </p:grpSpPr>
        <p:sp>
          <p:nvSpPr>
            <p:cNvPr id="212030" name="Line 62"/>
            <p:cNvSpPr>
              <a:spLocks noChangeShapeType="1"/>
            </p:cNvSpPr>
            <p:nvPr/>
          </p:nvSpPr>
          <p:spPr bwMode="auto">
            <a:xfrm>
              <a:off x="4224" y="2400"/>
              <a:ext cx="144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31" name="Line 63"/>
            <p:cNvSpPr>
              <a:spLocks noChangeShapeType="1"/>
            </p:cNvSpPr>
            <p:nvPr/>
          </p:nvSpPr>
          <p:spPr bwMode="auto">
            <a:xfrm flipH="1">
              <a:off x="4176" y="2400"/>
              <a:ext cx="48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32" name="Line 64"/>
            <p:cNvSpPr>
              <a:spLocks noChangeShapeType="1"/>
            </p:cNvSpPr>
            <p:nvPr/>
          </p:nvSpPr>
          <p:spPr bwMode="auto">
            <a:xfrm>
              <a:off x="4224" y="2400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33" name="Line 65"/>
            <p:cNvSpPr>
              <a:spLocks noChangeShapeType="1"/>
            </p:cNvSpPr>
            <p:nvPr/>
          </p:nvSpPr>
          <p:spPr bwMode="auto">
            <a:xfrm>
              <a:off x="4224" y="2400"/>
              <a:ext cx="48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12037" name="Text Box 69"/>
          <p:cNvSpPr txBox="1">
            <a:spLocks noChangeArrowheads="1"/>
          </p:cNvSpPr>
          <p:nvPr/>
        </p:nvSpPr>
        <p:spPr bwMode="auto">
          <a:xfrm>
            <a:off x="6858000" y="2286000"/>
            <a:ext cx="1295400" cy="396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Electrode</a:t>
            </a:r>
          </a:p>
        </p:txBody>
      </p:sp>
      <p:sp>
        <p:nvSpPr>
          <p:cNvPr id="212038" name="Line 70"/>
          <p:cNvSpPr>
            <a:spLocks noChangeShapeType="1"/>
          </p:cNvSpPr>
          <p:nvPr/>
        </p:nvSpPr>
        <p:spPr bwMode="auto">
          <a:xfrm rot="10800000" flipV="1">
            <a:off x="6477000" y="25146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sp>
        <p:nvSpPr>
          <p:cNvPr id="212039" name="Text Box 71"/>
          <p:cNvSpPr txBox="1">
            <a:spLocks noChangeArrowheads="1"/>
          </p:cNvSpPr>
          <p:nvPr/>
        </p:nvSpPr>
        <p:spPr bwMode="auto">
          <a:xfrm>
            <a:off x="6900863" y="3468688"/>
            <a:ext cx="642937" cy="3968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b="0"/>
              <a:t>Arc</a:t>
            </a:r>
          </a:p>
        </p:txBody>
      </p:sp>
      <p:grpSp>
        <p:nvGrpSpPr>
          <p:cNvPr id="13" name="Group 74"/>
          <p:cNvGrpSpPr>
            <a:grpSpLocks/>
          </p:cNvGrpSpPr>
          <p:nvPr/>
        </p:nvGrpSpPr>
        <p:grpSpPr bwMode="auto">
          <a:xfrm>
            <a:off x="4219575" y="3781425"/>
            <a:ext cx="381000" cy="228600"/>
            <a:chOff x="864" y="3792"/>
            <a:chExt cx="240" cy="144"/>
          </a:xfrm>
        </p:grpSpPr>
        <p:sp>
          <p:nvSpPr>
            <p:cNvPr id="212040" name="Line 72"/>
            <p:cNvSpPr>
              <a:spLocks noChangeShapeType="1"/>
            </p:cNvSpPr>
            <p:nvPr/>
          </p:nvSpPr>
          <p:spPr bwMode="auto">
            <a:xfrm>
              <a:off x="864" y="393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41" name="Line 73"/>
            <p:cNvSpPr>
              <a:spLocks noChangeShapeType="1"/>
            </p:cNvSpPr>
            <p:nvPr/>
          </p:nvSpPr>
          <p:spPr bwMode="auto">
            <a:xfrm>
              <a:off x="864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12043" name="Line 75"/>
          <p:cNvSpPr>
            <a:spLocks noChangeShapeType="1"/>
          </p:cNvSpPr>
          <p:nvPr/>
        </p:nvSpPr>
        <p:spPr bwMode="auto">
          <a:xfrm flipH="1">
            <a:off x="6934200" y="38100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endParaRPr lang="en-US"/>
          </a:p>
        </p:txBody>
      </p:sp>
      <p:grpSp>
        <p:nvGrpSpPr>
          <p:cNvPr id="14" name="Group 82"/>
          <p:cNvGrpSpPr>
            <a:grpSpLocks/>
          </p:cNvGrpSpPr>
          <p:nvPr/>
        </p:nvGrpSpPr>
        <p:grpSpPr bwMode="auto">
          <a:xfrm>
            <a:off x="1966913" y="2819400"/>
            <a:ext cx="547687" cy="187325"/>
            <a:chOff x="1239" y="1776"/>
            <a:chExt cx="345" cy="118"/>
          </a:xfrm>
        </p:grpSpPr>
        <p:sp>
          <p:nvSpPr>
            <p:cNvPr id="212012" name="Line 44"/>
            <p:cNvSpPr>
              <a:spLocks noChangeShapeType="1"/>
            </p:cNvSpPr>
            <p:nvPr/>
          </p:nvSpPr>
          <p:spPr bwMode="auto">
            <a:xfrm rot="5400000">
              <a:off x="1200" y="1824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grpSp>
          <p:nvGrpSpPr>
            <p:cNvPr id="15" name="Group 81"/>
            <p:cNvGrpSpPr>
              <a:grpSpLocks/>
            </p:cNvGrpSpPr>
            <p:nvPr/>
          </p:nvGrpSpPr>
          <p:grpSpPr bwMode="auto">
            <a:xfrm>
              <a:off x="1239" y="1785"/>
              <a:ext cx="345" cy="109"/>
              <a:chOff x="1239" y="1785"/>
              <a:chExt cx="345" cy="109"/>
            </a:xfrm>
          </p:grpSpPr>
          <p:sp>
            <p:nvSpPr>
              <p:cNvPr id="212045" name="Line 77"/>
              <p:cNvSpPr>
                <a:spLocks noChangeShapeType="1"/>
              </p:cNvSpPr>
              <p:nvPr/>
            </p:nvSpPr>
            <p:spPr bwMode="auto">
              <a:xfrm>
                <a:off x="1239" y="1875"/>
                <a:ext cx="2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grpSp>
            <p:nvGrpSpPr>
              <p:cNvPr id="16" name="Group 80"/>
              <p:cNvGrpSpPr>
                <a:grpSpLocks/>
              </p:cNvGrpSpPr>
              <p:nvPr/>
            </p:nvGrpSpPr>
            <p:grpSpPr bwMode="auto">
              <a:xfrm>
                <a:off x="1239" y="1785"/>
                <a:ext cx="345" cy="109"/>
                <a:chOff x="1239" y="1785"/>
                <a:chExt cx="345" cy="109"/>
              </a:xfrm>
            </p:grpSpPr>
            <p:sp>
              <p:nvSpPr>
                <p:cNvPr id="212044" name="Line 76"/>
                <p:cNvSpPr>
                  <a:spLocks noChangeShapeType="1"/>
                </p:cNvSpPr>
                <p:nvPr/>
              </p:nvSpPr>
              <p:spPr bwMode="auto">
                <a:xfrm>
                  <a:off x="1239" y="1788"/>
                  <a:ext cx="345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212047" name="Line 79"/>
                <p:cNvSpPr>
                  <a:spLocks noChangeShapeType="1"/>
                </p:cNvSpPr>
                <p:nvPr/>
              </p:nvSpPr>
              <p:spPr bwMode="auto">
                <a:xfrm rot="5400000">
                  <a:off x="1529" y="1840"/>
                  <a:ext cx="109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7" name="Group 89"/>
          <p:cNvGrpSpPr>
            <a:grpSpLocks/>
          </p:cNvGrpSpPr>
          <p:nvPr/>
        </p:nvGrpSpPr>
        <p:grpSpPr bwMode="auto">
          <a:xfrm>
            <a:off x="304800" y="1524000"/>
            <a:ext cx="1828800" cy="1447800"/>
            <a:chOff x="192" y="960"/>
            <a:chExt cx="1152" cy="912"/>
          </a:xfrm>
        </p:grpSpPr>
        <p:grpSp>
          <p:nvGrpSpPr>
            <p:cNvPr id="18" name="Group 85"/>
            <p:cNvGrpSpPr>
              <a:grpSpLocks/>
            </p:cNvGrpSpPr>
            <p:nvPr/>
          </p:nvGrpSpPr>
          <p:grpSpPr bwMode="auto">
            <a:xfrm>
              <a:off x="288" y="981"/>
              <a:ext cx="1020" cy="891"/>
              <a:chOff x="288" y="981"/>
              <a:chExt cx="1020" cy="891"/>
            </a:xfrm>
          </p:grpSpPr>
          <p:sp>
            <p:nvSpPr>
              <p:cNvPr id="212051" name="Line 83"/>
              <p:cNvSpPr>
                <a:spLocks noChangeShapeType="1"/>
              </p:cNvSpPr>
              <p:nvPr/>
            </p:nvSpPr>
            <p:spPr bwMode="auto">
              <a:xfrm>
                <a:off x="288" y="1872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D60093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2052" name="Line 84"/>
              <p:cNvSpPr>
                <a:spLocks noChangeShapeType="1"/>
              </p:cNvSpPr>
              <p:nvPr/>
            </p:nvSpPr>
            <p:spPr bwMode="auto">
              <a:xfrm>
                <a:off x="348" y="981"/>
                <a:ext cx="960" cy="0"/>
              </a:xfrm>
              <a:prstGeom prst="line">
                <a:avLst/>
              </a:prstGeom>
              <a:noFill/>
              <a:ln w="9525">
                <a:solidFill>
                  <a:srgbClr val="D60093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12054" name="Line 86"/>
            <p:cNvSpPr>
              <a:spLocks noChangeShapeType="1"/>
            </p:cNvSpPr>
            <p:nvPr/>
          </p:nvSpPr>
          <p:spPr bwMode="auto">
            <a:xfrm>
              <a:off x="672" y="16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55" name="Line 87"/>
            <p:cNvSpPr>
              <a:spLocks noChangeShapeType="1"/>
            </p:cNvSpPr>
            <p:nvPr/>
          </p:nvSpPr>
          <p:spPr bwMode="auto">
            <a:xfrm rot="10800000">
              <a:off x="672" y="9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056" name="Text Box 88"/>
            <p:cNvSpPr txBox="1">
              <a:spLocks noChangeArrowheads="1"/>
            </p:cNvSpPr>
            <p:nvPr/>
          </p:nvSpPr>
          <p:spPr bwMode="auto">
            <a:xfrm>
              <a:off x="192" y="1200"/>
              <a:ext cx="1152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lnSpc>
                  <a:spcPct val="76000"/>
                </a:lnSpc>
                <a:spcBef>
                  <a:spcPct val="50000"/>
                </a:spcBef>
              </a:pPr>
              <a:r>
                <a:rPr lang="en-US" sz="2000" b="0"/>
                <a:t>Power source</a:t>
              </a:r>
            </a:p>
            <a:p>
              <a:pPr algn="l">
                <a:lnSpc>
                  <a:spcPct val="76000"/>
                </a:lnSpc>
                <a:spcBef>
                  <a:spcPct val="50000"/>
                </a:spcBef>
              </a:pPr>
              <a:r>
                <a:rPr lang="en-US" sz="2000" b="0"/>
                <a:t>(AC / DC)</a:t>
              </a:r>
            </a:p>
          </p:txBody>
        </p:sp>
      </p:grpSp>
      <p:sp>
        <p:nvSpPr>
          <p:cNvPr id="211972" name="Rectangle 4"/>
          <p:cNvSpPr>
            <a:spLocks noChangeArrowheads="1"/>
          </p:cNvSpPr>
          <p:nvPr/>
        </p:nvSpPr>
        <p:spPr bwMode="auto">
          <a:xfrm>
            <a:off x="4953000" y="4038600"/>
            <a:ext cx="2667000" cy="381000"/>
          </a:xfrm>
          <a:prstGeom prst="rect">
            <a:avLst/>
          </a:prstGeom>
          <a:solidFill>
            <a:srgbClr val="C0C0C0"/>
          </a:solidFill>
          <a:ln w="2857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2021" name="Text Box 53"/>
          <p:cNvSpPr txBox="1">
            <a:spLocks noChangeArrowheads="1"/>
          </p:cNvSpPr>
          <p:nvPr/>
        </p:nvSpPr>
        <p:spPr bwMode="auto">
          <a:xfrm>
            <a:off x="5638800" y="4067175"/>
            <a:ext cx="1600200" cy="333375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50000"/>
              </a:spcBef>
            </a:pPr>
            <a:r>
              <a:rPr lang="en-US" sz="1800"/>
              <a:t>Workpiece</a:t>
            </a:r>
          </a:p>
        </p:txBody>
      </p:sp>
      <p:sp>
        <p:nvSpPr>
          <p:cNvPr id="212058" name="Text Box 90"/>
          <p:cNvSpPr txBox="1">
            <a:spLocks noChangeArrowheads="1"/>
          </p:cNvSpPr>
          <p:nvPr/>
        </p:nvSpPr>
        <p:spPr bwMode="auto">
          <a:xfrm>
            <a:off x="304800" y="182563"/>
            <a:ext cx="7848600" cy="57943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Principle of Electric Arc welding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Dept. of Mech. Engg..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020" grpId="0" animBg="1"/>
      <p:bldP spid="212011" grpId="0" animBg="1"/>
      <p:bldP spid="212014" grpId="0" animBg="1"/>
      <p:bldP spid="212018" grpId="0" animBg="1"/>
      <p:bldP spid="212019" grpId="0" animBg="1"/>
      <p:bldP spid="212022" grpId="0" animBg="1"/>
      <p:bldP spid="212037" grpId="0" animBg="1"/>
      <p:bldP spid="212038" grpId="0" animBg="1"/>
      <p:bldP spid="212039" grpId="0" animBg="1"/>
      <p:bldP spid="212043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3ACEB14D7C914C9A66454C530220F9" ma:contentTypeVersion="18" ma:contentTypeDescription="Create a new document." ma:contentTypeScope="" ma:versionID="c53a5bd4e2f0a116f991785a05182290">
  <xsd:schema xmlns:xsd="http://www.w3.org/2001/XMLSchema" xmlns:xs="http://www.w3.org/2001/XMLSchema" xmlns:p="http://schemas.microsoft.com/office/2006/metadata/properties" xmlns:ns2="803c8e6e-8136-4d7d-af1c-024f8e6687c9" xmlns:ns3="6464b784-94fc-4d5d-8912-f9bf35373677" targetNamespace="http://schemas.microsoft.com/office/2006/metadata/properties" ma:root="true" ma:fieldsID="be05d1ba19fe212616e94f2f0c56faf6" ns2:_="" ns3:_="">
    <xsd:import namespace="803c8e6e-8136-4d7d-af1c-024f8e6687c9"/>
    <xsd:import namespace="6464b784-94fc-4d5d-8912-f9bf353736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odifiedby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3c8e6e-8136-4d7d-af1c-024f8e6687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odifiedby" ma:index="20" nillable="true" ma:displayName="Modified by" ma:format="Dropdown" ma:list="UserInfo" ma:SharePointGroup="0" ma:internalName="Modifiedby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b784-94fc-4d5d-8912-f9bf3537367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e379b9-577f-4df9-8fd5-5ffd8b75bf6a}" ma:internalName="TaxCatchAll" ma:showField="CatchAllData" ma:web="6464b784-94fc-4d5d-8912-f9bf353736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03c8e6e-8136-4d7d-af1c-024f8e6687c9">
      <Terms xmlns="http://schemas.microsoft.com/office/infopath/2007/PartnerControls"/>
    </lcf76f155ced4ddcb4097134ff3c332f>
    <TaxCatchAll xmlns="6464b784-94fc-4d5d-8912-f9bf35373677" xsi:nil="true"/>
    <Modifiedby xmlns="803c8e6e-8136-4d7d-af1c-024f8e6687c9">
      <UserInfo>
        <DisplayName/>
        <AccountId xsi:nil="true"/>
        <AccountType/>
      </UserInfo>
    </Modifiedby>
    <_Flow_SignoffStatus xmlns="803c8e6e-8136-4d7d-af1c-024f8e6687c9" xsi:nil="true"/>
  </documentManagement>
</p:properties>
</file>

<file path=customXml/itemProps1.xml><?xml version="1.0" encoding="utf-8"?>
<ds:datastoreItem xmlns:ds="http://schemas.openxmlformats.org/officeDocument/2006/customXml" ds:itemID="{45C04B8A-24B8-44F0-BE0F-0831085A8725}"/>
</file>

<file path=customXml/itemProps2.xml><?xml version="1.0" encoding="utf-8"?>
<ds:datastoreItem xmlns:ds="http://schemas.openxmlformats.org/officeDocument/2006/customXml" ds:itemID="{7952F829-9798-409C-88C9-B206CDBD5D49}"/>
</file>

<file path=customXml/itemProps3.xml><?xml version="1.0" encoding="utf-8"?>
<ds:datastoreItem xmlns:ds="http://schemas.openxmlformats.org/officeDocument/2006/customXml" ds:itemID="{27EE5972-5BE1-4EDE-9692-8957ADC9858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1407</Words>
  <Application>Microsoft Office PowerPoint</Application>
  <PresentationFormat>On-screen Show (4:3)</PresentationFormat>
  <Paragraphs>292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</vt:lpstr>
      <vt:lpstr>Times New Roman</vt:lpstr>
      <vt:lpstr>Default Design</vt:lpstr>
      <vt:lpstr>Welding, Soldering &amp; Brazing</vt:lpstr>
      <vt:lpstr>Welding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Hemant Raj Singh [MU - Jaipur]</dc:creator>
  <cp:lastModifiedBy>Adithya G S S [MAHE-MITBLR]</cp:lastModifiedBy>
  <cp:revision>16</cp:revision>
  <dcterms:created xsi:type="dcterms:W3CDTF">2019-07-17T08:29:13Z</dcterms:created>
  <dcterms:modified xsi:type="dcterms:W3CDTF">2022-02-02T08:32:26Z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0x010100C93ACEB14D7C914C9A66454C530220F9</vt:lpwstr>
  </property>
</Properties>
</file>